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20" r:id="rId9"/>
    <p:sldMasterId id="2147483732" r:id="rId10"/>
  </p:sldMasterIdLst>
  <p:notesMasterIdLst>
    <p:notesMasterId r:id="rId30"/>
  </p:notesMasterIdLst>
  <p:handoutMasterIdLst>
    <p:handoutMasterId r:id="rId31"/>
  </p:handoutMasterIdLst>
  <p:sldIdLst>
    <p:sldId id="256" r:id="rId11"/>
    <p:sldId id="317" r:id="rId12"/>
    <p:sldId id="286" r:id="rId13"/>
    <p:sldId id="318" r:id="rId14"/>
    <p:sldId id="319" r:id="rId15"/>
    <p:sldId id="315" r:id="rId16"/>
    <p:sldId id="307" r:id="rId17"/>
    <p:sldId id="320" r:id="rId18"/>
    <p:sldId id="284" r:id="rId19"/>
    <p:sldId id="321" r:id="rId20"/>
    <p:sldId id="329" r:id="rId21"/>
    <p:sldId id="316" r:id="rId22"/>
    <p:sldId id="302" r:id="rId23"/>
    <p:sldId id="322" r:id="rId24"/>
    <p:sldId id="323" r:id="rId25"/>
    <p:sldId id="324" r:id="rId26"/>
    <p:sldId id="327" r:id="rId27"/>
    <p:sldId id="314" r:id="rId28"/>
    <p:sldId id="270" r:id="rId29"/>
  </p:sldIdLst>
  <p:sldSz cx="18288000" cy="10287000"/>
  <p:notesSz cx="6858000" cy="9144000"/>
  <p:embeddedFontLst>
    <p:embeddedFont>
      <p:font typeface="FS Me Pro" panose="02000506040000020004" pitchFamily="2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B9A8B5-9237-5B49-01DB-B426D023BB23}" name="Kashoid Anastasiia" initials="KA" userId="S::kashoid@das.cz::b7dc6547-0685-4d70-bfc6-db174463f1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6FA"/>
    <a:srgbClr val="A9DAE0"/>
    <a:srgbClr val="47BCC5"/>
    <a:srgbClr val="0F94A7"/>
    <a:srgbClr val="8E0038"/>
    <a:srgbClr val="CCEBED"/>
    <a:srgbClr val="EBE6D8"/>
    <a:srgbClr val="E3F6FA"/>
    <a:srgbClr val="E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8C7A1-BD72-124B-A075-DCF3BA54A055}" v="22" dt="2023-11-27T10:01:44.381"/>
    <p1510:client id="{A842E954-A2AD-884A-908B-FB72707CA872}" v="27" dt="2023-11-27T10:46:02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38" autoAdjust="0"/>
    <p:restoredTop sz="92903" autoAdjust="0"/>
  </p:normalViewPr>
  <p:slideViewPr>
    <p:cSldViewPr>
      <p:cViewPr varScale="1">
        <p:scale>
          <a:sx n="73" d="100"/>
          <a:sy n="73" d="100"/>
        </p:scale>
        <p:origin x="119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ascz-my.sharepoint.com/personal/smolik_das_cz/Documents/Dokumenty/Likvidace/!DAS_data_1995-2022_Smolik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b="1" dirty="0">
                <a:effectLst/>
              </a:rPr>
              <a:t>Roční počet poj</a:t>
            </a:r>
            <a:r>
              <a:rPr lang="cs-CZ" sz="2400" b="1" baseline="0" dirty="0">
                <a:effectLst/>
              </a:rPr>
              <a:t>. událostí</a:t>
            </a:r>
            <a:r>
              <a:rPr lang="cs-CZ" sz="2400" b="1" dirty="0">
                <a:effectLst/>
              </a:rPr>
              <a:t> v letech</a:t>
            </a:r>
            <a:r>
              <a:rPr lang="cs-CZ" sz="2400" b="1" baseline="0" dirty="0">
                <a:effectLst/>
              </a:rPr>
              <a:t> </a:t>
            </a:r>
            <a:r>
              <a:rPr lang="en-GB" sz="2400" b="1" dirty="0">
                <a:effectLst/>
              </a:rPr>
              <a:t>2010-2023</a:t>
            </a:r>
            <a:endParaRPr lang="cs-CZ" sz="2400" b="1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5596776"/>
        <c:axId val="445597560"/>
      </c:barChart>
      <c:catAx>
        <c:axId val="445596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5597560"/>
        <c:crosses val="autoZero"/>
        <c:auto val="1"/>
        <c:lblAlgn val="ctr"/>
        <c:lblOffset val="100"/>
        <c:noMultiLvlLbl val="0"/>
      </c:catAx>
      <c:valAx>
        <c:axId val="445597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55967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24885170603675E-2"/>
          <c:y val="7.9835999015748019E-2"/>
          <c:w val="0.93638344816272967"/>
          <c:h val="0.85246124507874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0F94A7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*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14340</c:v>
                </c:pt>
                <c:pt idx="1">
                  <c:v>16350</c:v>
                </c:pt>
                <c:pt idx="2">
                  <c:v>18971</c:v>
                </c:pt>
                <c:pt idx="3">
                  <c:v>18556</c:v>
                </c:pt>
                <c:pt idx="4">
                  <c:v>18165</c:v>
                </c:pt>
                <c:pt idx="5">
                  <c:v>18241</c:v>
                </c:pt>
                <c:pt idx="6">
                  <c:v>17117</c:v>
                </c:pt>
                <c:pt idx="7">
                  <c:v>19612</c:v>
                </c:pt>
                <c:pt idx="8">
                  <c:v>20680</c:v>
                </c:pt>
                <c:pt idx="9">
                  <c:v>20500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0100528"/>
        <c:axId val="480100136"/>
      </c:barChart>
      <c:catAx>
        <c:axId val="48010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0100136"/>
        <c:crosses val="autoZero"/>
        <c:auto val="1"/>
        <c:lblAlgn val="ctr"/>
        <c:lblOffset val="100"/>
        <c:noMultiLvlLbl val="0"/>
      </c:catAx>
      <c:valAx>
        <c:axId val="480100136"/>
        <c:scaling>
          <c:orientation val="minMax"/>
          <c:max val="2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0100528"/>
        <c:crosses val="autoZero"/>
        <c:crossBetween val="between"/>
        <c:majorUnit val="3000"/>
        <c:minorUnit val="1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b="1" dirty="0">
                <a:effectLst/>
              </a:rPr>
              <a:t>Roční počet hovorů v letech</a:t>
            </a:r>
            <a:r>
              <a:rPr lang="en-GB" sz="2400" b="1" dirty="0">
                <a:effectLst/>
              </a:rPr>
              <a:t> 2010-2023</a:t>
            </a:r>
            <a:endParaRPr lang="cs-CZ" sz="2400" b="1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2933568"/>
        <c:axId val="482934352"/>
      </c:barChart>
      <c:catAx>
        <c:axId val="48293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2934352"/>
        <c:crosses val="autoZero"/>
        <c:auto val="1"/>
        <c:lblAlgn val="ctr"/>
        <c:lblOffset val="100"/>
        <c:noMultiLvlLbl val="0"/>
      </c:catAx>
      <c:valAx>
        <c:axId val="48293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#\ 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293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rgbClr val="0F94A7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2.0801726379497138E-3"/>
                  <c:y val="-1.78614901911587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*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12891</c:v>
                </c:pt>
                <c:pt idx="1">
                  <c:v>15269</c:v>
                </c:pt>
                <c:pt idx="2">
                  <c:v>16755</c:v>
                </c:pt>
                <c:pt idx="3">
                  <c:v>17204</c:v>
                </c:pt>
                <c:pt idx="4">
                  <c:v>18074</c:v>
                </c:pt>
                <c:pt idx="5">
                  <c:v>18777</c:v>
                </c:pt>
                <c:pt idx="6">
                  <c:v>18318</c:v>
                </c:pt>
                <c:pt idx="7">
                  <c:v>17621</c:v>
                </c:pt>
                <c:pt idx="8">
                  <c:v>17909</c:v>
                </c:pt>
                <c:pt idx="9">
                  <c:v>17920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0104448"/>
        <c:axId val="480099352"/>
      </c:barChart>
      <c:catAx>
        <c:axId val="48010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0099352"/>
        <c:crosses val="autoZero"/>
        <c:auto val="1"/>
        <c:lblAlgn val="ctr"/>
        <c:lblOffset val="100"/>
        <c:noMultiLvlLbl val="0"/>
      </c:catAx>
      <c:valAx>
        <c:axId val="480099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0104448"/>
        <c:crosses val="autoZero"/>
        <c:crossBetween val="between"/>
        <c:majorUnit val="4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="" xmlns:a16="http://schemas.microsoft.com/office/drawing/2014/main" id="{E7DA798A-8EFF-5D35-A4F9-5240C53A11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600C4E36-88BE-9DD5-9570-6B6C71B0FF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3A110-91B6-6846-844E-31713F70619E}" type="datetimeFigureOut">
              <a:rPr lang="cs-CZ" smtClean="0">
                <a:latin typeface="Arial" panose="020B0604020202020204" pitchFamily="34" charset="0"/>
              </a:rPr>
              <a:t>13.11.2025</a:t>
            </a:fld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B4AB62D2-C5B0-F314-8475-95A1349737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0C2D9DAB-0A9E-0DA1-3D79-D378612C24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EAA19-3DA0-E94B-93EF-CB34823693EC}" type="slidenum">
              <a:rPr lang="cs-CZ" smtClean="0">
                <a:latin typeface="Arial" panose="020B0604020202020204" pitchFamily="34" charset="0"/>
              </a:rPr>
              <a:t>‹#›</a:t>
            </a:fld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7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B07E464D-7F70-994D-AA9F-990655304FB8}" type="datetimeFigureOut">
              <a:rPr lang="cs-CZ" smtClean="0"/>
              <a:pPr/>
              <a:t>13.11.2025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B7DA9E38-A426-414A-BC3E-2873ED23EF0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294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4211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>
                <a:solidFill>
                  <a:prstClr val="black"/>
                </a:solidFill>
              </a:rPr>
              <a:pPr/>
              <a:t>14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38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z="2000" dirty="0" smtClean="0"/>
              <a:t>Klientce na náhradách vyplaceno cca 50.000 Kč</a:t>
            </a:r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>
                <a:solidFill>
                  <a:prstClr val="black"/>
                </a:solidFill>
              </a:rPr>
              <a:pPr/>
              <a:t>15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9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67"/>
              </a:spcAft>
            </a:pPr>
            <a:endParaRPr lang="cs-CZ" sz="17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7263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>
                <a:solidFill>
                  <a:prstClr val="black"/>
                </a:solidFill>
              </a:rPr>
              <a:pPr/>
              <a:t>17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0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765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20.680 PU v roce 2024 / 1% = 207 PU / průměr 82 PU / pracovní den (252 pracovních dnů)</a:t>
            </a:r>
          </a:p>
          <a:p>
            <a:r>
              <a:rPr lang="cs-CZ" dirty="0" smtClean="0"/>
              <a:t>19.612 PU v roce 2023 / 1%</a:t>
            </a:r>
            <a:r>
              <a:rPr lang="cs-CZ" baseline="0" dirty="0" smtClean="0"/>
              <a:t> = 196 PU / průměr 78 PU / </a:t>
            </a:r>
            <a:r>
              <a:rPr lang="cs-CZ" dirty="0" smtClean="0"/>
              <a:t>pracovní den (250 pracovních dnů)</a:t>
            </a:r>
          </a:p>
          <a:p>
            <a:endParaRPr lang="cs-CZ" dirty="0" smtClean="0"/>
          </a:p>
          <a:p>
            <a:r>
              <a:rPr lang="cs-CZ" dirty="0" smtClean="0"/>
              <a:t>17.909 tel. porad</a:t>
            </a:r>
            <a:r>
              <a:rPr lang="cs-CZ" baseline="0" dirty="0" smtClean="0"/>
              <a:t> v roce 2024 / průměr 49 porad / kalendářní den</a:t>
            </a:r>
          </a:p>
          <a:p>
            <a:r>
              <a:rPr lang="cs-CZ" dirty="0" smtClean="0"/>
              <a:t>17.621 tel. porad</a:t>
            </a:r>
            <a:r>
              <a:rPr lang="cs-CZ" baseline="0" dirty="0" smtClean="0"/>
              <a:t> v roce 2023 / průměr 48 porad / kalendářní den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9E38-A426-414A-BC3E-2873ED23EF08}" type="slidenum">
              <a:rPr lang="cs-CZ" smtClean="0">
                <a:solidFill>
                  <a:prstClr val="black"/>
                </a:solidFill>
              </a:rPr>
              <a:pPr/>
              <a:t>4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48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9E38-A426-414A-BC3E-2873ED23EF08}" type="slidenum">
              <a:rPr lang="cs-CZ" smtClean="0">
                <a:solidFill>
                  <a:prstClr val="black"/>
                </a:solidFill>
              </a:rPr>
              <a:pPr/>
              <a:t>5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9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Font typeface="+mj-lt"/>
              <a:buAutoNum type="arabi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630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xmlns="" id="{02A88B94-3D17-6DC0-B92E-7CDC7BBBF1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xmlns="" id="{C1B5DB02-5BDE-3E25-9A29-37102C491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xmlns="" id="{0904CA8C-0BB0-749D-67AE-F6D8A1CAA0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F96B4E-A859-418C-B163-908648CD67B6}" type="slidenum">
              <a:rPr lang="cs-CZ" altLang="cs-CZ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cs-CZ" alt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4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Font typeface="+mj-lt"/>
              <a:buAutoNum type="arabi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>
                <a:solidFill>
                  <a:prstClr val="black"/>
                </a:solidFill>
              </a:rPr>
              <a:pPr/>
              <a:t>10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4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="" xmlns:a16="http://schemas.microsoft.com/office/drawing/2014/main" id="{102AD38E-FF9A-3075-1DE3-46E3234425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Zástupný symbol pro poznámky 2">
            <a:extLst>
              <a:ext uri="{FF2B5EF4-FFF2-40B4-BE49-F238E27FC236}">
                <a16:creationId xmlns="" xmlns:a16="http://schemas.microsoft.com/office/drawing/2014/main" id="{7C69E954-C98F-1A3D-10C7-867E93DA9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89013">
              <a:spcBef>
                <a:spcPct val="0"/>
              </a:spcBef>
            </a:pPr>
            <a:endParaRPr lang="cs-CZ" altLang="cs-CZ" sz="1700"/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="" xmlns:a16="http://schemas.microsoft.com/office/drawing/2014/main" id="{B506A224-DDD0-EB56-5FA3-A4067F150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559EFE-BF53-454B-BA9A-3E869DF6E160}" type="slidenum">
              <a:rPr lang="cs-CZ" altLang="cs-CZ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 alt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10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7691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9E38-A426-414A-BC3E-2873ED23EF08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78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8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07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6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07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03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26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65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2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14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67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13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12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8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17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9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63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84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8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69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60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68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36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F6E3DE-5FF8-54B5-310C-F9FAB001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CDE9-349C-4C62-A767-536FF6447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1770C4-2C88-277F-DE73-5111DBBE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F9836E-EB58-80EC-8C79-23417D3D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85D2E-BECC-43D8-AF59-5A6C027FD2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04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BD668B-760A-DBA4-65CD-D2D6E16D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E980-B7A5-4E85-9AE1-A48A736A58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8F385E-42B9-54F2-B87F-6655ED31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BE0151-5E2E-1844-2390-D3A76536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36880-F389-49D2-990F-10B51128FC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94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F7E0C-4E07-257A-CACA-F404D02D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54932-DA04-4055-921F-1356A39172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AD1573-1643-156E-6047-E358060C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CEEBF6-EFA9-98B7-7A75-FA842720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5541-A7AF-4B9D-8D37-7E9AC3908D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96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C620866-648E-4E9D-BD4C-A08D1D74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AAA32-A781-43CE-917E-7AAC527CA6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88A3019-7216-D88F-E68A-93D5C114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284E28D-6F1B-8147-73D7-1328EAB6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BF40E-C3C0-464B-9CD2-ECF65E790E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17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1CF3E638-FCCF-25D6-BAC1-8108A7CF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E73C6-7637-4D22-854F-CC1056F9FF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AD477F8-29D9-7E21-B613-10BEF6A4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4183400-EDC7-45BE-CDF5-CC31232A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5D510-7406-4260-A21F-F03C2887C6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17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8D6B60D-21EC-3274-7435-0DD2FB77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00C93-040E-4434-BFF1-387B9F40EF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E8D3EB02-9007-2277-273A-31807B65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526961F-147F-BABB-2AC6-0C4A8EA6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31E4A-9666-466E-BF4C-E9F65013ED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3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A57C9751-BCA1-7193-14DA-163AEF6B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8CD77-17F6-42E4-9AFD-104661FCBC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E4696B7A-5DAF-0B58-184E-EF3AB345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52C2038-FED3-972F-3C23-9D32DD72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D4AD-E35F-4E06-937F-867E167774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45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F8F3466-959B-FDA6-EA3C-E1B727B8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ABF65-DE96-4D6F-AF04-7B2CB86703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8D0488-05B1-C678-A0B4-16070759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3650213-B700-58AB-08CF-6396E7EC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D9F3E-2A79-40DC-B4DD-337A53598D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4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2081657-767A-377C-2EE7-C55FE728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7F1D-B1A0-482F-BAF7-315DBD55D1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5C48D60-B904-2082-86B3-CB385BA6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153A01-CE5D-A27B-F3C5-48C9A550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5212F-DAF1-4605-93D8-CC5406BB74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12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CF1CFC-F0F4-D7FB-E7A6-5D61E930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038F-73F0-4B46-82DE-63C1047C6F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6FE92E-B573-D2A4-4EE3-9978D16E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2E3E10-76D8-D4D5-76FE-D4DEA048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FB3A6-22DD-49F1-848F-F1C19D85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12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2C6F2B-8A62-05DA-7B8C-9EB544CB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AAF94-DC2D-4FFD-BDEC-0A155FE7E8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7E3713-FC88-669B-238E-C2D034B4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67F4D3-41BC-A95B-4855-18BC4A79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963E0-284A-40B3-9D7E-7DC9963862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52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22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19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25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89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8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62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07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68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567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706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16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F6E3DE-5FF8-54B5-310C-F9FAB001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CDE9-349C-4C62-A767-536FF6447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1770C4-2C88-277F-DE73-5111DBBE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F9836E-EB58-80EC-8C79-23417D3D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85D2E-BECC-43D8-AF59-5A6C027FD2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087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BD668B-760A-DBA4-65CD-D2D6E16D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E980-B7A5-4E85-9AE1-A48A736A58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8F385E-42B9-54F2-B87F-6655ED31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BE0151-5E2E-1844-2390-D3A76536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36880-F389-49D2-990F-10B51128FC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00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F7E0C-4E07-257A-CACA-F404D02D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54932-DA04-4055-921F-1356A39172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AD1573-1643-156E-6047-E358060C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CEEBF6-EFA9-98B7-7A75-FA842720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5541-A7AF-4B9D-8D37-7E9AC3908D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521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C620866-648E-4E9D-BD4C-A08D1D74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AAA32-A781-43CE-917E-7AAC527CA6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88A3019-7216-D88F-E68A-93D5C114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284E28D-6F1B-8147-73D7-1328EAB6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BF40E-C3C0-464B-9CD2-ECF65E790E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07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1CF3E638-FCCF-25D6-BAC1-8108A7CF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E73C6-7637-4D22-854F-CC1056F9FF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AD477F8-29D9-7E21-B613-10BEF6A4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4183400-EDC7-45BE-CDF5-CC31232A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5D510-7406-4260-A21F-F03C2887C6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79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8D6B60D-21EC-3274-7435-0DD2FB77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00C93-040E-4434-BFF1-387B9F40EF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E8D3EB02-9007-2277-273A-31807B65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526961F-147F-BABB-2AC6-0C4A8EA6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31E4A-9666-466E-BF4C-E9F65013ED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7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A57C9751-BCA1-7193-14DA-163AEF6B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8CD77-17F6-42E4-9AFD-104661FCBC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E4696B7A-5DAF-0B58-184E-EF3AB345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52C2038-FED3-972F-3C23-9D32DD72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D4AD-E35F-4E06-937F-867E167774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882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F8F3466-959B-FDA6-EA3C-E1B727B8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ABF65-DE96-4D6F-AF04-7B2CB86703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8D0488-05B1-C678-A0B4-16070759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3650213-B700-58AB-08CF-6396E7EC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D9F3E-2A79-40DC-B4DD-337A53598D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01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2081657-767A-377C-2EE7-C55FE728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7F1D-B1A0-482F-BAF7-315DBD55D1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5C48D60-B904-2082-86B3-CB385BA6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153A01-CE5D-A27B-F3C5-48C9A550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5212F-DAF1-4605-93D8-CC5406BB74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710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CF1CFC-F0F4-D7FB-E7A6-5D61E930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038F-73F0-4B46-82DE-63C1047C6F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6FE92E-B573-D2A4-4EE3-9978D16E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2E3E10-76D8-D4D5-76FE-D4DEA048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FB3A6-22DD-49F1-848F-F1C19D85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10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2C6F2B-8A62-05DA-7B8C-9EB544CB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AAF94-DC2D-4FFD-BDEC-0A155FE7E8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7E3713-FC88-669B-238E-C2D034B4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67F4D3-41BC-A95B-4855-18BC4A79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963E0-284A-40B3-9D7E-7DC9963862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8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F6E3DE-5FF8-54B5-310C-F9FAB001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CDE9-349C-4C62-A767-536FF6447D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1770C4-2C88-277F-DE73-5111DBBE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F9836E-EB58-80EC-8C79-23417D3D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85D2E-BECC-43D8-AF59-5A6C027FD2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94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BD668B-760A-DBA4-65CD-D2D6E16D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E980-B7A5-4E85-9AE1-A48A736A58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8F385E-42B9-54F2-B87F-6655ED31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BE0151-5E2E-1844-2390-D3A76536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36880-F389-49D2-990F-10B51128FC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01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AF7E0C-4E07-257A-CACA-F404D02D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54932-DA04-4055-921F-1356A39172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AD1573-1643-156E-6047-E358060C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CEEBF6-EFA9-98B7-7A75-FA842720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5541-A7AF-4B9D-8D37-7E9AC3908D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4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C620866-648E-4E9D-BD4C-A08D1D74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AAA32-A781-43CE-917E-7AAC527CA6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88A3019-7216-D88F-E68A-93D5C114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284E28D-6F1B-8147-73D7-1328EAB6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BF40E-C3C0-464B-9CD2-ECF65E790E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0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1CF3E638-FCCF-25D6-BAC1-8108A7CF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E73C6-7637-4D22-854F-CC1056F9FF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5AD477F8-29D9-7E21-B613-10BEF6A4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34183400-EDC7-45BE-CDF5-CC31232A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5D510-7406-4260-A21F-F03C2887C6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85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28D6B60D-21EC-3274-7435-0DD2FB77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00C93-040E-4434-BFF1-387B9F40EF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E8D3EB02-9007-2277-273A-31807B65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7526961F-147F-BABB-2AC6-0C4A8EA6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31E4A-9666-466E-BF4C-E9F65013ED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79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A57C9751-BCA1-7193-14DA-163AEF6B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8CD77-17F6-42E4-9AFD-104661FCBC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E4696B7A-5DAF-0B58-184E-EF3AB345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952C2038-FED3-972F-3C23-9D32DD72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D4AD-E35F-4E06-937F-867E167774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80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1F8F3466-959B-FDA6-EA3C-E1B727B8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ABF65-DE96-4D6F-AF04-7B2CB86703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B8D0488-05B1-C678-A0B4-16070759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3650213-B700-58AB-08CF-6396E7EC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D9F3E-2A79-40DC-B4DD-337A53598D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9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2081657-767A-377C-2EE7-C55FE728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7F1D-B1A0-482F-BAF7-315DBD55D1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65C48D60-B904-2082-86B3-CB385BA6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6153A01-CE5D-A27B-F3C5-48C9A550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5212F-DAF1-4605-93D8-CC5406BB74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740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CF1CFC-F0F4-D7FB-E7A6-5D61E930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038F-73F0-4B46-82DE-63C1047C6F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6FE92E-B573-D2A4-4EE3-9978D16E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2E3E10-76D8-D4D5-76FE-D4DEA048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FB3A6-22DD-49F1-848F-F1C19D85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657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2C6F2B-8A62-05DA-7B8C-9EB544CB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AAF94-DC2D-4FFD-BDEC-0A155FE7E8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7E3713-FC88-669B-238E-C2D034B4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67F4D3-41BC-A95B-4855-18BC4A79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963E0-284A-40B3-9D7E-7DC9963862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5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5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F16E3A9-A391-421F-F13E-22F858C2D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4C41C2F2-ABEF-CD94-1359-177B66581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B7A841-181D-0687-296A-FF92114D2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39383-9EC2-4EAC-8E97-F7E24F146E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6C9E81-1291-B9CA-2F02-86837DD2C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DBC567-4B98-04E7-BAE5-735E021ED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51C432-3597-4A22-98B7-BA4C2EAE0C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1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F7B09-6238-4A30-B8F6-6C6EC56D689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65DF7-3534-4135-9C59-E9F99EC419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4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F16E3A9-A391-421F-F13E-22F858C2D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4C41C2F2-ABEF-CD94-1359-177B66581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B7A841-181D-0687-296A-FF92114D2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39383-9EC2-4EAC-8E97-F7E24F146E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6C9E81-1291-B9CA-2F02-86837DD2C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DBC567-4B98-04E7-BAE5-735E021ED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51C432-3597-4A22-98B7-BA4C2EAE0C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4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4F16E3A9-A391-421F-F13E-22F858C2D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4C41C2F2-ABEF-CD94-1359-177B66581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B7A841-181D-0687-296A-FF92114D2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39383-9EC2-4EAC-8E97-F7E24F146E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6C9E81-1291-B9CA-2F02-86837DD2C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DBC567-4B98-04E7-BAE5-735E021ED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51C432-3597-4A22-98B7-BA4C2EAE0C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7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23.sv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3E1867-96D9-B13A-3215-AA2C77C7E5D5}"/>
              </a:ext>
            </a:extLst>
          </p:cNvPr>
          <p:cNvGrpSpPr/>
          <p:nvPr/>
        </p:nvGrpSpPr>
        <p:grpSpPr>
          <a:xfrm>
            <a:off x="0" y="9206880"/>
            <a:ext cx="10008096" cy="1080120"/>
            <a:chOff x="0" y="9206880"/>
            <a:chExt cx="10008096" cy="1080120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382E643-96E3-D8DB-7ECD-58A497FE38A4}"/>
                </a:ext>
              </a:extLst>
            </p:cNvPr>
            <p:cNvSpPr/>
            <p:nvPr/>
          </p:nvSpPr>
          <p:spPr>
            <a:xfrm>
              <a:off x="8927976" y="9206880"/>
              <a:ext cx="1080120" cy="1080120"/>
            </a:xfrm>
            <a:prstGeom prst="rect">
              <a:avLst/>
            </a:prstGeom>
            <a:solidFill>
              <a:srgbClr val="47BCC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0275D860-180B-3EE2-0FA5-00B9C4B37117}"/>
                </a:ext>
              </a:extLst>
            </p:cNvPr>
            <p:cNvSpPr/>
            <p:nvPr/>
          </p:nvSpPr>
          <p:spPr>
            <a:xfrm>
              <a:off x="0" y="9206880"/>
              <a:ext cx="8927976" cy="1080120"/>
            </a:xfrm>
            <a:prstGeom prst="rect">
              <a:avLst/>
            </a:prstGeom>
            <a:solidFill>
              <a:srgbClr val="A9DAE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9D0493-3FB0-ECB0-89B1-E9C407ECB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r="29594" b="2695"/>
          <a:stretch/>
        </p:blipFill>
        <p:spPr>
          <a:xfrm>
            <a:off x="10008096" y="0"/>
            <a:ext cx="8279904" cy="10287000"/>
          </a:xfrm>
          <a:prstGeom prst="rect">
            <a:avLst/>
          </a:prstGeom>
          <a:effectLst/>
        </p:spPr>
      </p:pic>
      <p:pic>
        <p:nvPicPr>
          <p:cNvPr id="4" name="Obrázek 3" descr="Obsah obrázku text, logo, Písmo, symbol&#10;&#10;Popis byl vytvořen automaticky">
            <a:extLst>
              <a:ext uri="{FF2B5EF4-FFF2-40B4-BE49-F238E27FC236}">
                <a16:creationId xmlns="" xmlns:a16="http://schemas.microsoft.com/office/drawing/2014/main" id="{E4966AA8-59FB-6FBF-95AD-975671B26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00" y="2533866"/>
            <a:ext cx="6081648" cy="2609634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="" xmlns:a16="http://schemas.microsoft.com/office/drawing/2014/main" id="{683D55E4-6CAE-043C-5E25-FD1E13A161B6}"/>
              </a:ext>
            </a:extLst>
          </p:cNvPr>
          <p:cNvSpPr txBox="1"/>
          <p:nvPr/>
        </p:nvSpPr>
        <p:spPr>
          <a:xfrm>
            <a:off x="1383624" y="8171606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 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 </a:t>
            </a:r>
            <a:r>
              <a:rPr lang="cs-CZ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</a:t>
            </a:r>
            <a:endParaRPr lang="x-none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="" xmlns:a16="http://schemas.microsoft.com/office/drawing/2014/main" id="{158C4DE5-908D-61D7-EE95-AC27A544B61A}"/>
              </a:ext>
            </a:extLst>
          </p:cNvPr>
          <p:cNvSpPr txBox="1"/>
          <p:nvPr/>
        </p:nvSpPr>
        <p:spPr>
          <a:xfrm>
            <a:off x="683060" y="5872723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DOSIA – Odborový svaz pracovníků dopravy, silničního hospodářství a autoopravárenství Čech a Moravy</a:t>
            </a:r>
            <a:endParaRPr lang="x-none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256C0BD-DB33-6977-2738-13772B7C2D92}"/>
              </a:ext>
            </a:extLst>
          </p:cNvPr>
          <p:cNvSpPr/>
          <p:nvPr/>
        </p:nvSpPr>
        <p:spPr>
          <a:xfrm>
            <a:off x="0" y="0"/>
            <a:ext cx="18288000" cy="1718057"/>
          </a:xfrm>
          <a:prstGeom prst="rect">
            <a:avLst/>
          </a:prstGeom>
          <a:solidFill>
            <a:srgbClr val="47B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D168FC-0C68-D825-3C31-F1ACF0084209}"/>
              </a:ext>
            </a:extLst>
          </p:cNvPr>
          <p:cNvSpPr txBox="1"/>
          <p:nvPr/>
        </p:nvSpPr>
        <p:spPr>
          <a:xfrm>
            <a:off x="1367839" y="505084"/>
            <a:ext cx="820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Právní ochrana zaměstnance</a:t>
            </a:r>
            <a:endParaRPr lang="x-none" sz="4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9299DE1-997A-485B-90C4-942D82D1D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  <p:pic>
        <p:nvPicPr>
          <p:cNvPr id="19" name="Obrázek 18" descr="Obsah obrázku kolo, pneumatika, Vidlicový zdvižný vozík, vozidlo&#10;&#10;Popis byl vytvořen automaticky">
            <a:extLst>
              <a:ext uri="{FF2B5EF4-FFF2-40B4-BE49-F238E27FC236}">
                <a16:creationId xmlns:a16="http://schemas.microsoft.com/office/drawing/2014/main" xmlns="" id="{F1D5C8E8-A042-264C-8FC9-E41EF3161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922" y="2419963"/>
            <a:ext cx="7429094" cy="4955785"/>
          </a:xfrm>
          <a:prstGeom prst="rect">
            <a:avLst/>
          </a:prstGeom>
        </p:spPr>
      </p:pic>
      <p:pic>
        <p:nvPicPr>
          <p:cNvPr id="5" name="Obrázek 4" descr="Obsah obrázku černá, tma&#10;&#10;Popis byl vytvořen automaticky">
            <a:extLst>
              <a:ext uri="{FF2B5EF4-FFF2-40B4-BE49-F238E27FC236}">
                <a16:creationId xmlns:a16="http://schemas.microsoft.com/office/drawing/2014/main" xmlns="" id="{250E6D1D-AA93-E131-94EE-5958C6A81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354" y="190539"/>
            <a:ext cx="1110023" cy="1110023"/>
          </a:xfrm>
          <a:prstGeom prst="rect">
            <a:avLst/>
          </a:prstGeom>
        </p:spPr>
      </p:pic>
      <p:sp>
        <p:nvSpPr>
          <p:cNvPr id="8" name="TextBox 39">
            <a:extLst>
              <a:ext uri="{FF2B5EF4-FFF2-40B4-BE49-F238E27FC236}">
                <a16:creationId xmlns:a16="http://schemas.microsoft.com/office/drawing/2014/main" xmlns="" id="{9A2B7F49-6108-3E38-65F9-0D1C7A1FC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104" y="2419963"/>
            <a:ext cx="9360645" cy="729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Pracovněprávní nároky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náhradu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škody/újmy </a:t>
            </a:r>
            <a:b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(např. pracovní úraz)</a:t>
            </a:r>
            <a:endParaRPr lang="cs-CZ" altLang="cs-CZ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Trestné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činy,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přestupky a jiná správní řízení</a:t>
            </a: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defRPr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Komplexní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pomoc v ČR i zahraničí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defRPr/>
            </a:pPr>
            <a:endParaRPr lang="cs-CZ" altLang="cs-CZ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buFont typeface="+mj-lt"/>
              <a:buAutoNum type="arabicPeriod" startAt="3"/>
              <a:defRPr/>
            </a:pP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Obrana zaměstnance proti nárokům zaměstnavatele</a:t>
            </a:r>
            <a:b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(úhrada způsobené škody, dohoda o srážkách ze mzdy</a:t>
            </a:r>
            <a:r>
              <a:rPr lang="cs-CZ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4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buFont typeface="+mj-lt"/>
              <a:buAutoNum type="arabicPeriod" startAt="3"/>
              <a:defRPr/>
            </a:pP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Pracovněprávní spory se zaměstnavatelem</a:t>
            </a:r>
            <a:b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(neoprávněná výpověď, nezaplacená mzda / přesčasy / dovolená, cestovní náhrady)</a:t>
            </a:r>
            <a:endParaRPr lang="cs-CZ" altLang="cs-CZ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buFont typeface="Arial" panose="020B0604020202020204" pitchFamily="34" charset="0"/>
              <a:buAutoNum type="arabicPeriod" startAt="3"/>
              <a:defRPr/>
            </a:pP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Nároky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spory ze soukromého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pojištění</a:t>
            </a:r>
            <a:b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profesní </a:t>
            </a:r>
            <a:r>
              <a:rPr lang="cs-CZ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odpovědnost, svěřený </a:t>
            </a:r>
            <a:r>
              <a:rPr lang="cs-CZ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majetek)</a:t>
            </a:r>
            <a:endParaRPr lang="cs-CZ" altLang="cs-CZ" sz="24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defRPr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Územní rozsah ČR.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87719AA-BE07-5429-C123-4DA32CBAA5FF}"/>
              </a:ext>
            </a:extLst>
          </p:cNvPr>
          <p:cNvSpPr/>
          <p:nvPr/>
        </p:nvSpPr>
        <p:spPr>
          <a:xfrm>
            <a:off x="0" y="0"/>
            <a:ext cx="18288000" cy="1717675"/>
          </a:xfrm>
          <a:prstGeom prst="rect">
            <a:avLst/>
          </a:prstGeom>
          <a:solidFill>
            <a:srgbClr val="47B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TextBox 9">
            <a:extLst>
              <a:ext uri="{FF2B5EF4-FFF2-40B4-BE49-F238E27FC236}">
                <a16:creationId xmlns="" xmlns:a16="http://schemas.microsoft.com/office/drawing/2014/main" id="{43928A4A-6728-A72B-F904-E8CBFE3E7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04825"/>
            <a:ext cx="12528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Výluky</a:t>
            </a:r>
            <a:endParaRPr lang="cs-CZ" altLang="cs-CZ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8" name="TextBox 39">
            <a:extLst>
              <a:ext uri="{FF2B5EF4-FFF2-40B4-BE49-F238E27FC236}">
                <a16:creationId xmlns="" xmlns:a16="http://schemas.microsoft.com/office/drawing/2014/main" id="{C54687AC-5836-E3C9-27F4-15D058CF2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2407196"/>
            <a:ext cx="15379700" cy="66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Pojištění právní ochrany se nevztahuje na následující případy/situace:</a:t>
            </a:r>
          </a:p>
          <a:p>
            <a:pPr marL="0" indent="0">
              <a:lnSpc>
                <a:spcPct val="150000"/>
              </a:lnSpc>
            </a:pPr>
            <a:endParaRPr lang="cs-CZ" altLang="cs-CZ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události související s šikanou, diskriminací či nerovným zacházením s pojištěným v pracovněprávním vztahu;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události týkající se odpovědnosti pojištěného způsobené jeho úmyslným jednáním;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ochranu či prosazování právních zájmů pojištěného, pokud v souvislosti se škodnou událostí požil (či existuje důvodné podezření, že požil) alkohol či jiné návykové látky; to neplatí při uplatňování nároku na náhradu újmy, kterou způsobila jiná osoba pojištěnému;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sepisování, připomínkování, kontrola či schvalování smluv a jiných dokumentů a podání;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úhradu pokut a jiných sankcí uložených pojištěnému, včetně jistin složených za účelem jejich zajištění.</a:t>
            </a:r>
          </a:p>
        </p:txBody>
      </p:sp>
      <p:pic>
        <p:nvPicPr>
          <p:cNvPr id="11271" name="Obrázek 10" descr="Obsah obrázku logo, Obchodní značka, kruh, symbol&#10;&#10;Popis byl vytvořen automaticky">
            <a:extLst>
              <a:ext uri="{FF2B5EF4-FFF2-40B4-BE49-F238E27FC236}">
                <a16:creationId xmlns="" xmlns:a16="http://schemas.microsoft.com/office/drawing/2014/main" id="{F1AAC271-3989-1C31-6C75-B8D86F940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5" y="8715375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291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3E1867-96D9-B13A-3215-AA2C77C7E5D5}"/>
              </a:ext>
            </a:extLst>
          </p:cNvPr>
          <p:cNvGrpSpPr/>
          <p:nvPr/>
        </p:nvGrpSpPr>
        <p:grpSpPr>
          <a:xfrm>
            <a:off x="0" y="9206880"/>
            <a:ext cx="10008096" cy="1080120"/>
            <a:chOff x="0" y="9206880"/>
            <a:chExt cx="10008096" cy="1080120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382E643-96E3-D8DB-7ECD-58A497FE38A4}"/>
                </a:ext>
              </a:extLst>
            </p:cNvPr>
            <p:cNvSpPr/>
            <p:nvPr/>
          </p:nvSpPr>
          <p:spPr>
            <a:xfrm>
              <a:off x="8927976" y="9206880"/>
              <a:ext cx="1080120" cy="1080120"/>
            </a:xfrm>
            <a:prstGeom prst="rect">
              <a:avLst/>
            </a:prstGeom>
            <a:solidFill>
              <a:srgbClr val="47BCC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0275D860-180B-3EE2-0FA5-00B9C4B37117}"/>
                </a:ext>
              </a:extLst>
            </p:cNvPr>
            <p:cNvSpPr/>
            <p:nvPr/>
          </p:nvSpPr>
          <p:spPr>
            <a:xfrm>
              <a:off x="0" y="9206880"/>
              <a:ext cx="8927976" cy="1080120"/>
            </a:xfrm>
            <a:prstGeom prst="rect">
              <a:avLst/>
            </a:prstGeom>
            <a:solidFill>
              <a:srgbClr val="A9DAE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3" name="Obrázek 2" descr="Obsah obrázku obloha, mrak, venku, socha&#10;&#10;Popis byl vytvořen automaticky">
            <a:extLst>
              <a:ext uri="{FF2B5EF4-FFF2-40B4-BE49-F238E27FC236}">
                <a16:creationId xmlns="" xmlns:a16="http://schemas.microsoft.com/office/drawing/2014/main" id="{A2A1CDEC-2B29-AB37-31E9-2AB079F818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 t="792" r="16780" b="1753"/>
          <a:stretch/>
        </p:blipFill>
        <p:spPr>
          <a:xfrm>
            <a:off x="10022243" y="0"/>
            <a:ext cx="8265757" cy="10287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="" xmlns:a16="http://schemas.microsoft.com/office/drawing/2014/main" id="{B37F921A-E0E9-8CE3-A9E4-4B8D1B04B505}"/>
              </a:ext>
            </a:extLst>
          </p:cNvPr>
          <p:cNvSpPr txBox="1"/>
          <p:nvPr/>
        </p:nvSpPr>
        <p:spPr>
          <a:xfrm>
            <a:off x="1835696" y="4635668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Příklady z praxe</a:t>
            </a:r>
            <a:endParaRPr lang="x-none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09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82E643-96E3-D8DB-7ECD-58A497FE38A4}"/>
              </a:ext>
            </a:extLst>
          </p:cNvPr>
          <p:cNvSpPr/>
          <p:nvPr/>
        </p:nvSpPr>
        <p:spPr>
          <a:xfrm rot="5400000">
            <a:off x="0" y="1080117"/>
            <a:ext cx="1080119" cy="1080120"/>
          </a:xfrm>
          <a:prstGeom prst="rect">
            <a:avLst/>
          </a:prstGeom>
          <a:solidFill>
            <a:srgbClr val="47BCC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1B9777-3114-DAC8-A771-3910A1E39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659934" y="258042"/>
            <a:ext cx="1368152" cy="1368152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7D168FC-0C68-D825-3C31-F1ACF0084209}"/>
              </a:ext>
            </a:extLst>
          </p:cNvPr>
          <p:cNvSpPr txBox="1"/>
          <p:nvPr/>
        </p:nvSpPr>
        <p:spPr>
          <a:xfrm>
            <a:off x="1332664" y="1266234"/>
            <a:ext cx="10403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Nejčastěji řešené případy</a:t>
            </a:r>
            <a:endParaRPr lang="x-none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 descr="Obsah obrázku osoba, computer, přístroj, interiér&#10;&#10;Popis byl vytvořen automaticky">
            <a:extLst>
              <a:ext uri="{FF2B5EF4-FFF2-40B4-BE49-F238E27FC236}">
                <a16:creationId xmlns="" xmlns:a16="http://schemas.microsoft.com/office/drawing/2014/main" id="{6697CCBC-A366-FCF3-642B-C28564E4D0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r="8084"/>
          <a:stretch/>
        </p:blipFill>
        <p:spPr>
          <a:xfrm>
            <a:off x="10144741" y="2733883"/>
            <a:ext cx="6515193" cy="51816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3A903E63-E26B-8402-3A8C-42FC26620E93}"/>
              </a:ext>
            </a:extLst>
          </p:cNvPr>
          <p:cNvSpPr txBox="1"/>
          <p:nvPr/>
        </p:nvSpPr>
        <p:spPr>
          <a:xfrm>
            <a:off x="1310794" y="2639899"/>
            <a:ext cx="84092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400" dirty="0"/>
              <a:t>Dopravní nehoda </a:t>
            </a:r>
            <a:r>
              <a:rPr lang="cs-CZ" sz="2400" dirty="0" smtClean="0"/>
              <a:t>(přestupkové </a:t>
            </a:r>
            <a:r>
              <a:rPr lang="cs-CZ" sz="2400" dirty="0"/>
              <a:t>řízení)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400" dirty="0"/>
              <a:t>Trestní řízení (ublížení na zdraví / zranění cestujícího)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400" dirty="0"/>
              <a:t>Správní řízení týkající se způsobilosti k řízení drážního vozidla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400" dirty="0"/>
              <a:t>Skončení pracovního poměru (neplatnost výpovědi)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400" dirty="0"/>
              <a:t>Pracovní úraz (neuznání pracovního úrazu, pojistný spor)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79299DE1-997A-485B-90C4-942D82D1D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9383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82E643-96E3-D8DB-7ECD-58A497FE38A4}"/>
              </a:ext>
            </a:extLst>
          </p:cNvPr>
          <p:cNvSpPr/>
          <p:nvPr/>
        </p:nvSpPr>
        <p:spPr>
          <a:xfrm rot="5400000">
            <a:off x="0" y="1080117"/>
            <a:ext cx="1080119" cy="1080120"/>
          </a:xfrm>
          <a:prstGeom prst="rect">
            <a:avLst/>
          </a:prstGeom>
          <a:solidFill>
            <a:srgbClr val="47BCC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1B9777-3114-DAC8-A771-3910A1E39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659934" y="258042"/>
            <a:ext cx="1368152" cy="1368152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7D168FC-0C68-D825-3C31-F1ACF0084209}"/>
              </a:ext>
            </a:extLst>
          </p:cNvPr>
          <p:cNvSpPr txBox="1"/>
          <p:nvPr/>
        </p:nvSpPr>
        <p:spPr>
          <a:xfrm>
            <a:off x="1332664" y="1266234"/>
            <a:ext cx="10403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Nehoda v ČR – trestní řízení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3A903E63-E26B-8402-3A8C-42FC26620E93}"/>
              </a:ext>
            </a:extLst>
          </p:cNvPr>
          <p:cNvSpPr txBox="1"/>
          <p:nvPr/>
        </p:nvSpPr>
        <p:spPr>
          <a:xfrm>
            <a:off x="1334822" y="2597709"/>
            <a:ext cx="7772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Dopravní nehoda </a:t>
            </a:r>
            <a:r>
              <a:rPr lang="cs-CZ" sz="2000" dirty="0" smtClean="0">
                <a:solidFill>
                  <a:prstClr val="black"/>
                </a:solidFill>
              </a:rPr>
              <a:t>s úmrtím cyklisty.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prstClr val="black"/>
                </a:solidFill>
              </a:rPr>
              <a:t>Zahájeny úkony trestního řízení proti řidiči autobusu.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prstClr val="black"/>
                </a:solidFill>
              </a:rPr>
              <a:t>Zpracován znalecký posudek.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prstClr val="black"/>
                </a:solidFill>
              </a:rPr>
              <a:t>Vyhodnoceno, že cyklista vyjížděl z vedlejší silnice a nedal přednost autobusu.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="" xmlns:a16="http://schemas.microsoft.com/office/drawing/2014/main" id="{65E86B9B-1222-B8CF-72A3-FDBD7832FF35}"/>
              </a:ext>
            </a:extLst>
          </p:cNvPr>
          <p:cNvSpPr txBox="1"/>
          <p:nvPr/>
        </p:nvSpPr>
        <p:spPr>
          <a:xfrm>
            <a:off x="3690160" y="9188685"/>
            <a:ext cx="113397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8E0038"/>
                </a:solidFill>
                <a:latin typeface="+mj-lt"/>
              </a:rPr>
              <a:t>Celkové náklady 48.790 Kč</a:t>
            </a:r>
            <a:endParaRPr lang="cs-CZ" sz="3500" b="1" dirty="0">
              <a:solidFill>
                <a:srgbClr val="8E0038"/>
              </a:solidFill>
              <a:latin typeface="+mj-lt"/>
            </a:endParaRPr>
          </a:p>
        </p:txBody>
      </p:sp>
      <p:pic>
        <p:nvPicPr>
          <p:cNvPr id="11" name="Obrázek 10" descr="Obsah obrázku kolo, Pozemní vozidlo, venku, pneumatika&#10;&#10;Popis byl vytvořen automaticky">
            <a:extLst>
              <a:ext uri="{FF2B5EF4-FFF2-40B4-BE49-F238E27FC236}">
                <a16:creationId xmlns="" xmlns:a16="http://schemas.microsoft.com/office/drawing/2014/main" id="{1AECE9A9-0526-0005-8D28-3223980B6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24" y="2597709"/>
            <a:ext cx="7772400" cy="50915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3A903E63-E26B-8402-3A8C-42FC26620E93}"/>
              </a:ext>
            </a:extLst>
          </p:cNvPr>
          <p:cNvSpPr txBox="1"/>
          <p:nvPr/>
        </p:nvSpPr>
        <p:spPr>
          <a:xfrm>
            <a:off x="1332664" y="5431532"/>
            <a:ext cx="7772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prstClr val="black"/>
                </a:solidFill>
              </a:rPr>
              <a:t>Při prudkém brždění z důvodu náhlého zastavení cyklisty došlo ke zranění jedné cestující.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prstClr val="black"/>
                </a:solidFill>
              </a:rPr>
              <a:t>Proti řidiči autobusu byly zahájeny úkony trestního řízení (těžké ublížení na zdraví).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prstClr val="black"/>
                </a:solidFill>
              </a:rPr>
              <a:t>Zamítnuta stížnost a stanoveno zavinění řidiče.</a:t>
            </a:r>
          </a:p>
          <a:p>
            <a:pPr marL="711200" indent="-711200">
              <a:lnSpc>
                <a:spcPct val="150000"/>
              </a:lnSpc>
              <a:buClr>
                <a:srgbClr val="47BCC5"/>
              </a:buClr>
              <a:buSzPct val="200000"/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prstClr val="black"/>
                </a:solidFill>
              </a:rPr>
              <a:t>Sepsána dohoda o narovnání s poškozenou, což mělo za následek zastavení trestního řízení.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79299DE1-997A-485B-90C4-942D82D1D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4386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256C0BD-DB33-6977-2738-13772B7C2D92}"/>
              </a:ext>
            </a:extLst>
          </p:cNvPr>
          <p:cNvSpPr/>
          <p:nvPr/>
        </p:nvSpPr>
        <p:spPr>
          <a:xfrm>
            <a:off x="0" y="2"/>
            <a:ext cx="18288000" cy="1718057"/>
          </a:xfrm>
          <a:prstGeom prst="rect">
            <a:avLst/>
          </a:prstGeom>
          <a:solidFill>
            <a:srgbClr val="47B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8AF1FEC-75DD-4CEE-02B3-47D7A14D4DC8}"/>
              </a:ext>
            </a:extLst>
          </p:cNvPr>
          <p:cNvSpPr txBox="1"/>
          <p:nvPr/>
        </p:nvSpPr>
        <p:spPr>
          <a:xfrm>
            <a:off x="1343401" y="3631332"/>
            <a:ext cx="94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1236" indent="-711236">
              <a:lnSpc>
                <a:spcPct val="150000"/>
              </a:lnSpc>
              <a:buClr>
                <a:srgbClr val="47BCC5"/>
              </a:buClr>
              <a:buSzPct val="200000"/>
              <a:buFont typeface="Wingdings" panose="05000000000000000000" pitchFamily="2" charset="2"/>
              <a:buChar char="ü"/>
            </a:pPr>
            <a:r>
              <a:rPr lang="cs-CZ" sz="2400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pracovní úraz řidičky tramvaje – rázy při zabrzdění se přenášely na sedačku řidiče, což vedlo k blokádě bederní páteře</a:t>
            </a:r>
            <a:endParaRPr lang="cs-CZ" sz="24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1236" indent="-711236">
              <a:lnSpc>
                <a:spcPct val="150000"/>
              </a:lnSpc>
              <a:buClr>
                <a:srgbClr val="47BCC5"/>
              </a:buClr>
              <a:buSzPct val="200000"/>
              <a:buFont typeface="Wingdings" panose="05000000000000000000" pitchFamily="2" charset="2"/>
              <a:buChar char="ü"/>
            </a:pPr>
            <a:r>
              <a:rPr lang="cs-CZ" sz="2400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pracovní úraz neuznán (dle pracovníků údržby vyhovovala tramvaj normovým hodnotám)</a:t>
            </a:r>
            <a:endParaRPr lang="cs-CZ" sz="24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1236" indent="-711236">
              <a:lnSpc>
                <a:spcPct val="150000"/>
              </a:lnSpc>
              <a:buClr>
                <a:srgbClr val="47BCC5"/>
              </a:buClr>
              <a:buSzPct val="200000"/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podána </a:t>
            </a:r>
            <a:r>
              <a:rPr lang="cs-CZ" sz="2400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žaloba, zpracován znalecký posudek</a:t>
            </a:r>
          </a:p>
          <a:p>
            <a:pPr marL="711236" indent="-711236">
              <a:lnSpc>
                <a:spcPct val="150000"/>
              </a:lnSpc>
              <a:buClr>
                <a:srgbClr val="47BCC5"/>
              </a:buClr>
              <a:buSzPct val="200000"/>
              <a:buFont typeface="Wingdings" panose="05000000000000000000" pitchFamily="2" charset="2"/>
              <a:buChar char="ü"/>
            </a:pPr>
            <a:r>
              <a:rPr lang="cs-CZ" sz="2400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uzavřena dohoda o narovnání</a:t>
            </a:r>
            <a:endParaRPr lang="cs-CZ" sz="24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1236" indent="-711236">
              <a:lnSpc>
                <a:spcPct val="150000"/>
              </a:lnSpc>
              <a:buClr>
                <a:srgbClr val="47BCC5"/>
              </a:buClr>
              <a:buSzPct val="200000"/>
              <a:buFont typeface="Wingdings" panose="05000000000000000000" pitchFamily="2" charset="2"/>
              <a:buChar char="ü"/>
            </a:pPr>
            <a:r>
              <a:rPr lang="cs-CZ" sz="2400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uhrazena </a:t>
            </a:r>
            <a:r>
              <a:rPr lang="cs-CZ" sz="24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finanční kompenzaci </a:t>
            </a:r>
            <a:r>
              <a:rPr lang="cs-CZ" sz="2400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(náhrada za ztrátu na výdělku, bolestné a náklady spojené s léčením)</a:t>
            </a:r>
            <a:endParaRPr lang="cs-CZ" sz="24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91E67426-C099-6B79-00CB-32D917FDC58D}"/>
              </a:ext>
            </a:extLst>
          </p:cNvPr>
          <p:cNvSpPr txBox="1"/>
          <p:nvPr/>
        </p:nvSpPr>
        <p:spPr>
          <a:xfrm>
            <a:off x="1435519" y="2534796"/>
            <a:ext cx="9072305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1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Pracovní úraz</a:t>
            </a:r>
            <a:endParaRPr lang="cs-CZ" sz="4001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C5C33C75-8B19-6033-F28F-6ED7CA8F57CE}"/>
              </a:ext>
            </a:extLst>
          </p:cNvPr>
          <p:cNvSpPr/>
          <p:nvPr/>
        </p:nvSpPr>
        <p:spPr>
          <a:xfrm rot="5400000">
            <a:off x="1" y="2350650"/>
            <a:ext cx="1080119" cy="1080120"/>
          </a:xfrm>
          <a:prstGeom prst="rect">
            <a:avLst/>
          </a:prstGeom>
          <a:solidFill>
            <a:srgbClr val="47BCC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>
              <a:solidFill>
                <a:prstClr val="whit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BF5B22C2-EB39-0835-C3EF-B4149ED228C1}"/>
              </a:ext>
            </a:extLst>
          </p:cNvPr>
          <p:cNvSpPr txBox="1"/>
          <p:nvPr/>
        </p:nvSpPr>
        <p:spPr>
          <a:xfrm>
            <a:off x="1367838" y="505085"/>
            <a:ext cx="1267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Právní ochrana zaměstnance</a:t>
            </a:r>
            <a:endParaRPr lang="x-none" sz="48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Obrázek 13" descr="Obsah obrázku kolo, pneumatika, Vidlicový zdvižný vozík, vozidlo&#10;&#10;Popis byl vytvořen automaticky">
            <a:extLst>
              <a:ext uri="{FF2B5EF4-FFF2-40B4-BE49-F238E27FC236}">
                <a16:creationId xmlns:a16="http://schemas.microsoft.com/office/drawing/2014/main" xmlns="" id="{F1D5C8E8-A042-264C-8FC9-E41EF3161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22" y="2534796"/>
            <a:ext cx="7429094" cy="4955786"/>
          </a:xfrm>
          <a:prstGeom prst="rect">
            <a:avLst/>
          </a:prstGeom>
        </p:spPr>
      </p:pic>
      <p:pic>
        <p:nvPicPr>
          <p:cNvPr id="2" name="Obrázek 1" descr="Obsah obrázku černá, tma&#10;&#10;Popis byl vytvořen automaticky">
            <a:extLst>
              <a:ext uri="{FF2B5EF4-FFF2-40B4-BE49-F238E27FC236}">
                <a16:creationId xmlns:a16="http://schemas.microsoft.com/office/drawing/2014/main" xmlns="" id="{D60B86C3-D6BB-996E-2A00-2BF16637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801" y="304012"/>
            <a:ext cx="1110023" cy="111002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1D5B0EF6-2894-313A-BAFC-75C9A722A8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848856" y="318964"/>
            <a:ext cx="1080120" cy="1080120"/>
          </a:xfrm>
          <a:prstGeom prst="rect">
            <a:avLst/>
          </a:prstGeom>
          <a:effectLst/>
        </p:spPr>
      </p:pic>
      <p:sp>
        <p:nvSpPr>
          <p:cNvPr id="15" name="TextBox 9">
            <a:extLst>
              <a:ext uri="{FF2B5EF4-FFF2-40B4-BE49-F238E27FC236}">
                <a16:creationId xmlns="" xmlns:a16="http://schemas.microsoft.com/office/drawing/2014/main" id="{65E86B9B-1222-B8CF-72A3-FDBD7832FF35}"/>
              </a:ext>
            </a:extLst>
          </p:cNvPr>
          <p:cNvSpPr txBox="1"/>
          <p:nvPr/>
        </p:nvSpPr>
        <p:spPr>
          <a:xfrm>
            <a:off x="3474136" y="8743900"/>
            <a:ext cx="113397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8E0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Celkové náklady 49.368 Kč</a:t>
            </a:r>
            <a:endParaRPr lang="cs-CZ" sz="3500" b="1" dirty="0">
              <a:solidFill>
                <a:srgbClr val="8E0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79299DE1-997A-485B-90C4-942D82D1D2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5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15"/>
    </mc:Choice>
    <mc:Fallback xmlns="">
      <p:transition spd="slow" advTm="22811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256C0BD-DB33-6977-2738-13772B7C2D92}"/>
              </a:ext>
            </a:extLst>
          </p:cNvPr>
          <p:cNvSpPr/>
          <p:nvPr/>
        </p:nvSpPr>
        <p:spPr>
          <a:xfrm>
            <a:off x="0" y="0"/>
            <a:ext cx="18288000" cy="1718057"/>
          </a:xfrm>
          <a:prstGeom prst="rect">
            <a:avLst/>
          </a:prstGeom>
          <a:solidFill>
            <a:srgbClr val="47B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8AF1FEC-75DD-4CEE-02B3-47D7A14D4DC8}"/>
              </a:ext>
            </a:extLst>
          </p:cNvPr>
          <p:cNvSpPr txBox="1"/>
          <p:nvPr/>
        </p:nvSpPr>
        <p:spPr>
          <a:xfrm>
            <a:off x="1367839" y="3876895"/>
            <a:ext cx="8856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0F94A7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proti řidiči autobusu zahájeno trestní řízení (ujetí z místa nehody) </a:t>
            </a:r>
          </a:p>
          <a:p>
            <a:pPr marL="457200" indent="-457200" algn="just">
              <a:lnSpc>
                <a:spcPct val="150000"/>
              </a:lnSpc>
              <a:buClr>
                <a:srgbClr val="0F94A7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důvodu poškození zaparkovaného vozidla</a:t>
            </a:r>
          </a:p>
          <a:p>
            <a:pPr marL="457200" indent="-457200" algn="just">
              <a:lnSpc>
                <a:spcPct val="150000"/>
              </a:lnSpc>
              <a:buClr>
                <a:srgbClr val="0F94A7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pověřen německý advokát</a:t>
            </a:r>
          </a:p>
          <a:p>
            <a:pPr marL="457200" indent="-457200" algn="just">
              <a:lnSpc>
                <a:spcPct val="150000"/>
              </a:lnSpc>
              <a:buClr>
                <a:srgbClr val="0F94A7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zasláno vyjádření vedoucí k odmítnutí závěru policie</a:t>
            </a:r>
          </a:p>
          <a:p>
            <a:pPr marL="457200" indent="-457200" algn="just">
              <a:lnSpc>
                <a:spcPct val="150000"/>
              </a:lnSpc>
              <a:buClr>
                <a:srgbClr val="0F94A7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opakované komunikaci došlo k zastavení trestního řízení – nebylo prokázáno úmyslné jednání (tj. ujetí z místa nehody)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9299DE1-997A-485B-90C4-942D82D1D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2FDB3C08-52AB-6C22-0771-92D0367E8E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3093" y="109690"/>
            <a:ext cx="1498674" cy="1498674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="" xmlns:a16="http://schemas.microsoft.com/office/drawing/2014/main" id="{A0D76FD0-BB7F-B275-911D-EE2B5C9A6EF6}"/>
              </a:ext>
            </a:extLst>
          </p:cNvPr>
          <p:cNvSpPr txBox="1"/>
          <p:nvPr/>
        </p:nvSpPr>
        <p:spPr>
          <a:xfrm>
            <a:off x="1367839" y="505084"/>
            <a:ext cx="820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Oblasti poskytování</a:t>
            </a:r>
            <a:endParaRPr lang="x-none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="" xmlns:a16="http://schemas.microsoft.com/office/drawing/2014/main" id="{957FD0F5-B549-3C06-A7EB-2B4733C431CD}"/>
              </a:ext>
            </a:extLst>
          </p:cNvPr>
          <p:cNvSpPr txBox="1"/>
          <p:nvPr/>
        </p:nvSpPr>
        <p:spPr>
          <a:xfrm>
            <a:off x="1284911" y="2592293"/>
            <a:ext cx="970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Ujetí z místa dopravní nehody - Německo</a:t>
            </a:r>
            <a:endParaRPr lang="cs-CZ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808B0D22-6C57-A7AE-E3FB-62D1F6062B09}"/>
              </a:ext>
            </a:extLst>
          </p:cNvPr>
          <p:cNvSpPr/>
          <p:nvPr/>
        </p:nvSpPr>
        <p:spPr>
          <a:xfrm>
            <a:off x="0" y="2411765"/>
            <a:ext cx="1080119" cy="1080120"/>
          </a:xfrm>
          <a:prstGeom prst="rect">
            <a:avLst/>
          </a:prstGeom>
          <a:solidFill>
            <a:srgbClr val="47BCC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 descr="Obsah obrázku venku, oblečení, vozidlo, Pozemní vozidlo&#10;&#10;Popis byl vytvořen automaticky">
            <a:extLst>
              <a:ext uri="{FF2B5EF4-FFF2-40B4-BE49-F238E27FC236}">
                <a16:creationId xmlns="" xmlns:a16="http://schemas.microsoft.com/office/drawing/2014/main" id="{8E2496C7-C097-5797-1799-8FC963047B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245" y="2592293"/>
            <a:ext cx="7097755" cy="5431527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="" xmlns:a16="http://schemas.microsoft.com/office/drawing/2014/main" id="{65E86B9B-1222-B8CF-72A3-FDBD7832FF35}"/>
              </a:ext>
            </a:extLst>
          </p:cNvPr>
          <p:cNvSpPr txBox="1"/>
          <p:nvPr/>
        </p:nvSpPr>
        <p:spPr>
          <a:xfrm>
            <a:off x="3474136" y="8743900"/>
            <a:ext cx="11339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8E0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Náklady advokáta 19.906 Kč</a:t>
            </a:r>
          </a:p>
          <a:p>
            <a:pPr algn="ctr"/>
            <a:r>
              <a:rPr lang="cs-CZ" sz="3500" b="1" dirty="0" smtClean="0">
                <a:solidFill>
                  <a:srgbClr val="8E0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Výsledek: zastavení řízení bez zápisu v RT</a:t>
            </a:r>
            <a:endParaRPr lang="cs-CZ" sz="3500" b="1" dirty="0">
              <a:solidFill>
                <a:srgbClr val="8E0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rgbClr val="E3F6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256C0BD-DB33-6977-2738-13772B7C2D92}"/>
              </a:ext>
            </a:extLst>
          </p:cNvPr>
          <p:cNvSpPr/>
          <p:nvPr/>
        </p:nvSpPr>
        <p:spPr>
          <a:xfrm>
            <a:off x="0" y="0"/>
            <a:ext cx="18288000" cy="1718057"/>
          </a:xfrm>
          <a:prstGeom prst="rect">
            <a:avLst/>
          </a:prstGeom>
          <a:solidFill>
            <a:srgbClr val="47B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D168FC-0C68-D825-3C31-F1ACF0084209}"/>
              </a:ext>
            </a:extLst>
          </p:cNvPr>
          <p:cNvSpPr txBox="1"/>
          <p:nvPr/>
        </p:nvSpPr>
        <p:spPr>
          <a:xfrm>
            <a:off x="1367838" y="505084"/>
            <a:ext cx="10800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Shrnutí</a:t>
            </a:r>
          </a:p>
        </p:txBody>
      </p:sp>
      <p:grpSp>
        <p:nvGrpSpPr>
          <p:cNvPr id="17" name="Group 38">
            <a:extLst>
              <a:ext uri="{FF2B5EF4-FFF2-40B4-BE49-F238E27FC236}">
                <a16:creationId xmlns:a16="http://schemas.microsoft.com/office/drawing/2014/main" xmlns="" id="{4E55BBD0-8F18-67D7-438F-E0EFC00AD849}"/>
              </a:ext>
            </a:extLst>
          </p:cNvPr>
          <p:cNvGrpSpPr/>
          <p:nvPr/>
        </p:nvGrpSpPr>
        <p:grpSpPr>
          <a:xfrm rot="5400000">
            <a:off x="7927661" y="-4212090"/>
            <a:ext cx="2173611" cy="15026497"/>
            <a:chOff x="363739" y="740358"/>
            <a:chExt cx="8059398" cy="2462215"/>
          </a:xfrm>
        </p:grpSpPr>
        <p:sp>
          <p:nvSpPr>
            <p:cNvPr id="20" name="Round Same-side Corner of Rectangle 41">
              <a:extLst>
                <a:ext uri="{FF2B5EF4-FFF2-40B4-BE49-F238E27FC236}">
                  <a16:creationId xmlns:a16="http://schemas.microsoft.com/office/drawing/2014/main" xmlns="" id="{40FD991F-308F-0928-FD37-FD55725740B4}"/>
                </a:ext>
              </a:extLst>
            </p:cNvPr>
            <p:cNvSpPr/>
            <p:nvPr/>
          </p:nvSpPr>
          <p:spPr>
            <a:xfrm rot="5400000">
              <a:off x="3926886" y="-1293679"/>
              <a:ext cx="2462214" cy="6530288"/>
            </a:xfrm>
            <a:prstGeom prst="round2SameRect">
              <a:avLst>
                <a:gd name="adj1" fmla="val 1847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prstClr val="black"/>
                </a:solidFill>
              </a:endParaRPr>
            </a:p>
          </p:txBody>
        </p:sp>
        <p:sp>
          <p:nvSpPr>
            <p:cNvPr id="19" name="Round Same-side Corner of Rectangle 40">
              <a:extLst>
                <a:ext uri="{FF2B5EF4-FFF2-40B4-BE49-F238E27FC236}">
                  <a16:creationId xmlns:a16="http://schemas.microsoft.com/office/drawing/2014/main" xmlns="" id="{EB4A636E-A314-39A5-9D7A-0C1BF1ADB93E}"/>
                </a:ext>
              </a:extLst>
            </p:cNvPr>
            <p:cNvSpPr/>
            <p:nvPr/>
          </p:nvSpPr>
          <p:spPr>
            <a:xfrm rot="16200000">
              <a:off x="334067" y="770031"/>
              <a:ext cx="2462214" cy="240286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F9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Víte, že…?</a:t>
              </a:r>
            </a:p>
          </p:txBody>
        </p:sp>
      </p:grpSp>
      <p:sp>
        <p:nvSpPr>
          <p:cNvPr id="25" name="TextovéPole 24">
            <a:extLst>
              <a:ext uri="{FF2B5EF4-FFF2-40B4-BE49-F238E27FC236}">
                <a16:creationId xmlns:a16="http://schemas.microsoft.com/office/drawing/2014/main" xmlns="" id="{CF0082BC-CC99-AC15-7DCB-9DFD725CC8FB}"/>
              </a:ext>
            </a:extLst>
          </p:cNvPr>
          <p:cNvSpPr txBox="1"/>
          <p:nvPr/>
        </p:nvSpPr>
        <p:spPr>
          <a:xfrm>
            <a:off x="1501222" y="3080822"/>
            <a:ext cx="14473609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F94A7"/>
              </a:buClr>
              <a:buSzPct val="125000"/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prstClr val="black"/>
                </a:solidFill>
              </a:rPr>
              <a:t>Jako členové OS DOSIA máte možnost sjednání soukromých produktů a soukromých balíčků (Single, Partner, Rodina) za zvýhodněnou cenu.</a:t>
            </a:r>
          </a:p>
        </p:txBody>
      </p:sp>
      <p:pic>
        <p:nvPicPr>
          <p:cNvPr id="47" name="Picture 4">
            <a:extLst>
              <a:ext uri="{FF2B5EF4-FFF2-40B4-BE49-F238E27FC236}">
                <a16:creationId xmlns="" xmlns:a16="http://schemas.microsoft.com/office/drawing/2014/main" id="{D71B9777-3114-DAC8-A771-3910A1E39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31158" y="8705797"/>
            <a:ext cx="1368152" cy="1368152"/>
          </a:xfrm>
          <a:prstGeom prst="rect">
            <a:avLst/>
          </a:prstGeom>
          <a:effectLst/>
        </p:spPr>
      </p:pic>
      <p:grpSp>
        <p:nvGrpSpPr>
          <p:cNvPr id="48" name="Group 37">
            <a:extLst>
              <a:ext uri="{FF2B5EF4-FFF2-40B4-BE49-F238E27FC236}">
                <a16:creationId xmlns="" xmlns:a16="http://schemas.microsoft.com/office/drawing/2014/main" id="{878FA891-651A-762C-6629-B7E7D1111D10}"/>
              </a:ext>
            </a:extLst>
          </p:cNvPr>
          <p:cNvGrpSpPr/>
          <p:nvPr/>
        </p:nvGrpSpPr>
        <p:grpSpPr>
          <a:xfrm>
            <a:off x="1505444" y="5077051"/>
            <a:ext cx="7056783" cy="1904937"/>
            <a:chOff x="540059" y="5974867"/>
            <a:chExt cx="7056783" cy="1904937"/>
          </a:xfrm>
        </p:grpSpPr>
        <p:grpSp>
          <p:nvGrpSpPr>
            <p:cNvPr id="49" name="Group 38">
              <a:extLst>
                <a:ext uri="{FF2B5EF4-FFF2-40B4-BE49-F238E27FC236}">
                  <a16:creationId xmlns="" xmlns:a16="http://schemas.microsoft.com/office/drawing/2014/main" id="{15C0A97F-FBFB-A471-AFCB-9DC292673A95}"/>
                </a:ext>
              </a:extLst>
            </p:cNvPr>
            <p:cNvGrpSpPr/>
            <p:nvPr/>
          </p:nvGrpSpPr>
          <p:grpSpPr>
            <a:xfrm>
              <a:off x="540059" y="5974867"/>
              <a:ext cx="7056783" cy="1904937"/>
              <a:chOff x="1332664" y="740358"/>
              <a:chExt cx="6996811" cy="2464869"/>
            </a:xfrm>
          </p:grpSpPr>
          <p:sp>
            <p:nvSpPr>
              <p:cNvPr id="51" name="Round Same-side Corner of Rectangle 40">
                <a:extLst>
                  <a:ext uri="{FF2B5EF4-FFF2-40B4-BE49-F238E27FC236}">
                    <a16:creationId xmlns="" xmlns:a16="http://schemas.microsoft.com/office/drawing/2014/main" id="{B8BA980D-442C-CB84-457A-A3D5FCCBAC50}"/>
                  </a:ext>
                </a:extLst>
              </p:cNvPr>
              <p:cNvSpPr/>
              <p:nvPr/>
            </p:nvSpPr>
            <p:spPr>
              <a:xfrm rot="16200000">
                <a:off x="334817" y="1740860"/>
                <a:ext cx="2462214" cy="4665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F94A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Round Same-side Corner of Rectangle 41">
                <a:extLst>
                  <a:ext uri="{FF2B5EF4-FFF2-40B4-BE49-F238E27FC236}">
                    <a16:creationId xmlns="" xmlns:a16="http://schemas.microsoft.com/office/drawing/2014/main" id="{280E7889-516A-0A3F-1D6A-CC6FD7567AEC}"/>
                  </a:ext>
                </a:extLst>
              </p:cNvPr>
              <p:cNvSpPr/>
              <p:nvPr/>
            </p:nvSpPr>
            <p:spPr>
              <a:xfrm rot="5400000">
                <a:off x="3833224" y="-1293680"/>
                <a:ext cx="2462214" cy="6530289"/>
              </a:xfrm>
              <a:prstGeom prst="round2SameRect">
                <a:avLst>
                  <a:gd name="adj1" fmla="val 18479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0" name="TextBox 39">
              <a:extLst>
                <a:ext uri="{FF2B5EF4-FFF2-40B4-BE49-F238E27FC236}">
                  <a16:creationId xmlns="" xmlns:a16="http://schemas.microsoft.com/office/drawing/2014/main" id="{61BB9BC7-4C04-C1D9-6D80-8FE24EDF72DC}"/>
                </a:ext>
              </a:extLst>
            </p:cNvPr>
            <p:cNvSpPr txBox="1"/>
            <p:nvPr/>
          </p:nvSpPr>
          <p:spPr>
            <a:xfrm>
              <a:off x="1361482" y="6160385"/>
              <a:ext cx="561874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s-CZ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Rodina</a:t>
              </a:r>
            </a:p>
            <a:p>
              <a:pPr algn="just"/>
              <a:endParaRPr lang="cs-CZ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cs-CZ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750 Kč / měsíc</a:t>
              </a:r>
            </a:p>
            <a:p>
              <a:pPr algn="just"/>
              <a:r>
                <a:rPr lang="cs-CZ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9.000 Kč / rok</a:t>
              </a:r>
            </a:p>
          </p:txBody>
        </p:sp>
      </p:grpSp>
      <p:grpSp>
        <p:nvGrpSpPr>
          <p:cNvPr id="53" name="Group 2">
            <a:extLst>
              <a:ext uri="{FF2B5EF4-FFF2-40B4-BE49-F238E27FC236}">
                <a16:creationId xmlns="" xmlns:a16="http://schemas.microsoft.com/office/drawing/2014/main" id="{59265597-16A4-05DA-C62C-DBEEFED0EACE}"/>
              </a:ext>
            </a:extLst>
          </p:cNvPr>
          <p:cNvGrpSpPr/>
          <p:nvPr/>
        </p:nvGrpSpPr>
        <p:grpSpPr>
          <a:xfrm>
            <a:off x="5801038" y="7601169"/>
            <a:ext cx="7056783" cy="1904937"/>
            <a:chOff x="540059" y="5974867"/>
            <a:chExt cx="7056783" cy="1904937"/>
          </a:xfrm>
        </p:grpSpPr>
        <p:grpSp>
          <p:nvGrpSpPr>
            <p:cNvPr id="54" name="Group 5">
              <a:extLst>
                <a:ext uri="{FF2B5EF4-FFF2-40B4-BE49-F238E27FC236}">
                  <a16:creationId xmlns="" xmlns:a16="http://schemas.microsoft.com/office/drawing/2014/main" id="{ACCA4F8D-1782-F692-6134-D4B5B71F3804}"/>
                </a:ext>
              </a:extLst>
            </p:cNvPr>
            <p:cNvGrpSpPr/>
            <p:nvPr/>
          </p:nvGrpSpPr>
          <p:grpSpPr>
            <a:xfrm>
              <a:off x="540059" y="5974867"/>
              <a:ext cx="7056783" cy="1904937"/>
              <a:chOff x="1332664" y="740358"/>
              <a:chExt cx="6996811" cy="2464869"/>
            </a:xfrm>
          </p:grpSpPr>
          <p:sp>
            <p:nvSpPr>
              <p:cNvPr id="56" name="Round Same-side Corner of Rectangle 8">
                <a:extLst>
                  <a:ext uri="{FF2B5EF4-FFF2-40B4-BE49-F238E27FC236}">
                    <a16:creationId xmlns="" xmlns:a16="http://schemas.microsoft.com/office/drawing/2014/main" id="{6F5485DA-513A-C0DD-E4C7-56D759FA18C7}"/>
                  </a:ext>
                </a:extLst>
              </p:cNvPr>
              <p:cNvSpPr/>
              <p:nvPr/>
            </p:nvSpPr>
            <p:spPr>
              <a:xfrm rot="16200000">
                <a:off x="334817" y="1740860"/>
                <a:ext cx="2462214" cy="4665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F94A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Round Same-side Corner of Rectangle 11">
                <a:extLst>
                  <a:ext uri="{FF2B5EF4-FFF2-40B4-BE49-F238E27FC236}">
                    <a16:creationId xmlns="" xmlns:a16="http://schemas.microsoft.com/office/drawing/2014/main" id="{AE40C940-E9B9-3776-AFF6-B7AB32DA6962}"/>
                  </a:ext>
                </a:extLst>
              </p:cNvPr>
              <p:cNvSpPr/>
              <p:nvPr/>
            </p:nvSpPr>
            <p:spPr>
              <a:xfrm rot="5400000">
                <a:off x="3833224" y="-1293680"/>
                <a:ext cx="2462214" cy="6530289"/>
              </a:xfrm>
              <a:prstGeom prst="round2SameRect">
                <a:avLst>
                  <a:gd name="adj1" fmla="val 18479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TextBox 7">
              <a:extLst>
                <a:ext uri="{FF2B5EF4-FFF2-40B4-BE49-F238E27FC236}">
                  <a16:creationId xmlns="" xmlns:a16="http://schemas.microsoft.com/office/drawing/2014/main" id="{28FA2BB4-112D-EA1D-4530-1F5E85A696EF}"/>
                </a:ext>
              </a:extLst>
            </p:cNvPr>
            <p:cNvSpPr txBox="1"/>
            <p:nvPr/>
          </p:nvSpPr>
          <p:spPr>
            <a:xfrm>
              <a:off x="1361481" y="6108590"/>
              <a:ext cx="561874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s-CZ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Partner</a:t>
              </a:r>
            </a:p>
            <a:p>
              <a:pPr algn="just"/>
              <a:endParaRPr lang="cs-CZ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cs-CZ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600 Kč / měsíc</a:t>
              </a:r>
            </a:p>
            <a:p>
              <a:pPr algn="just"/>
              <a:r>
                <a:rPr lang="cs-CZ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7.200 Kč / rok</a:t>
              </a:r>
            </a:p>
          </p:txBody>
        </p:sp>
      </p:grpSp>
      <p:grpSp>
        <p:nvGrpSpPr>
          <p:cNvPr id="63" name="Group 18">
            <a:extLst>
              <a:ext uri="{FF2B5EF4-FFF2-40B4-BE49-F238E27FC236}">
                <a16:creationId xmlns="" xmlns:a16="http://schemas.microsoft.com/office/drawing/2014/main" id="{FFA94052-5A25-0A2D-BA71-0F6F2F248360}"/>
              </a:ext>
            </a:extLst>
          </p:cNvPr>
          <p:cNvGrpSpPr/>
          <p:nvPr/>
        </p:nvGrpSpPr>
        <p:grpSpPr>
          <a:xfrm>
            <a:off x="9329430" y="5083420"/>
            <a:ext cx="7198282" cy="1904937"/>
            <a:chOff x="540059" y="5974867"/>
            <a:chExt cx="7056783" cy="1904937"/>
          </a:xfrm>
        </p:grpSpPr>
        <p:grpSp>
          <p:nvGrpSpPr>
            <p:cNvPr id="64" name="Group 19">
              <a:extLst>
                <a:ext uri="{FF2B5EF4-FFF2-40B4-BE49-F238E27FC236}">
                  <a16:creationId xmlns="" xmlns:a16="http://schemas.microsoft.com/office/drawing/2014/main" id="{C61EE1B8-5768-04B5-CC8A-13D7CE549C7D}"/>
                </a:ext>
              </a:extLst>
            </p:cNvPr>
            <p:cNvGrpSpPr/>
            <p:nvPr/>
          </p:nvGrpSpPr>
          <p:grpSpPr>
            <a:xfrm>
              <a:off x="540059" y="5974867"/>
              <a:ext cx="7056783" cy="1904937"/>
              <a:chOff x="1332664" y="740358"/>
              <a:chExt cx="6996811" cy="2464869"/>
            </a:xfrm>
          </p:grpSpPr>
          <p:sp>
            <p:nvSpPr>
              <p:cNvPr id="66" name="Round Same-side Corner of Rectangle 21">
                <a:extLst>
                  <a:ext uri="{FF2B5EF4-FFF2-40B4-BE49-F238E27FC236}">
                    <a16:creationId xmlns="" xmlns:a16="http://schemas.microsoft.com/office/drawing/2014/main" id="{F391B514-A666-94C3-A9C8-82DE0D492276}"/>
                  </a:ext>
                </a:extLst>
              </p:cNvPr>
              <p:cNvSpPr/>
              <p:nvPr/>
            </p:nvSpPr>
            <p:spPr>
              <a:xfrm rot="16200000">
                <a:off x="334817" y="1740860"/>
                <a:ext cx="2462214" cy="4665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F94A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Round Same-side Corner of Rectangle 22">
                <a:extLst>
                  <a:ext uri="{FF2B5EF4-FFF2-40B4-BE49-F238E27FC236}">
                    <a16:creationId xmlns="" xmlns:a16="http://schemas.microsoft.com/office/drawing/2014/main" id="{A67E26DC-C29F-E878-B738-463C5B3B7165}"/>
                  </a:ext>
                </a:extLst>
              </p:cNvPr>
              <p:cNvSpPr/>
              <p:nvPr/>
            </p:nvSpPr>
            <p:spPr>
              <a:xfrm rot="5400000">
                <a:off x="3833224" y="-1293680"/>
                <a:ext cx="2462214" cy="6530289"/>
              </a:xfrm>
              <a:prstGeom prst="round2SameRect">
                <a:avLst>
                  <a:gd name="adj1" fmla="val 18479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5" name="TextBox 20">
              <a:extLst>
                <a:ext uri="{FF2B5EF4-FFF2-40B4-BE49-F238E27FC236}">
                  <a16:creationId xmlns="" xmlns:a16="http://schemas.microsoft.com/office/drawing/2014/main" id="{305D927B-C54F-A505-E540-4EB2E3713FEF}"/>
                </a:ext>
              </a:extLst>
            </p:cNvPr>
            <p:cNvSpPr txBox="1"/>
            <p:nvPr/>
          </p:nvSpPr>
          <p:spPr>
            <a:xfrm>
              <a:off x="1361484" y="6141477"/>
              <a:ext cx="561874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s-CZ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Single</a:t>
              </a:r>
            </a:p>
            <a:p>
              <a:pPr algn="just"/>
              <a:endParaRPr lang="cs-CZ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cs-CZ" sz="2400" dirty="0" smtClean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558 </a:t>
              </a:r>
              <a:r>
                <a:rPr lang="cs-CZ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Kč / měsíc</a:t>
              </a:r>
            </a:p>
            <a:p>
              <a:pPr algn="just"/>
              <a:r>
                <a:rPr lang="cs-CZ" sz="2400" dirty="0" smtClean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6.700 </a:t>
              </a:r>
              <a:r>
                <a:rPr lang="cs-CZ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Kč / rok</a:t>
              </a:r>
            </a:p>
          </p:txBody>
        </p:sp>
      </p:grpSp>
      <p:pic>
        <p:nvPicPr>
          <p:cNvPr id="68" name="Obrázek 67" descr="Obsah obrázku černá, tma&#10;&#10;Popis byl vytvořen automaticky">
            <a:extLst>
              <a:ext uri="{FF2B5EF4-FFF2-40B4-BE49-F238E27FC236}">
                <a16:creationId xmlns="" xmlns:a16="http://schemas.microsoft.com/office/drawing/2014/main" id="{AAAB4B22-77AB-E3B7-F505-8022FE449B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61" y="5273891"/>
            <a:ext cx="1509202" cy="1509202"/>
          </a:xfrm>
          <a:prstGeom prst="rect">
            <a:avLst/>
          </a:prstGeom>
        </p:spPr>
      </p:pic>
      <p:pic>
        <p:nvPicPr>
          <p:cNvPr id="69" name="Obrázek 68" descr="Obsah obrázku černá, tma&#10;&#10;Popis byl vytvořen automaticky">
            <a:extLst>
              <a:ext uri="{FF2B5EF4-FFF2-40B4-BE49-F238E27FC236}">
                <a16:creationId xmlns="" xmlns:a16="http://schemas.microsoft.com/office/drawing/2014/main" id="{D5B369F5-0C1A-EB54-F164-EDDBA4332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59" y="7716363"/>
            <a:ext cx="1668391" cy="1668391"/>
          </a:xfrm>
          <a:prstGeom prst="rect">
            <a:avLst/>
          </a:prstGeom>
        </p:spPr>
      </p:pic>
      <p:pic>
        <p:nvPicPr>
          <p:cNvPr id="71" name="Obrázek 70" descr="Obsah obrázku černá, tma&#10;&#10;Popis byl vytvořen automaticky">
            <a:extLst>
              <a:ext uri="{FF2B5EF4-FFF2-40B4-BE49-F238E27FC236}">
                <a16:creationId xmlns="" xmlns:a16="http://schemas.microsoft.com/office/drawing/2014/main" id="{1A10833F-1094-CE50-9A88-34FC259155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864" y="5273891"/>
            <a:ext cx="1453831" cy="145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6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3E1867-96D9-B13A-3215-AA2C77C7E5D5}"/>
              </a:ext>
            </a:extLst>
          </p:cNvPr>
          <p:cNvGrpSpPr/>
          <p:nvPr/>
        </p:nvGrpSpPr>
        <p:grpSpPr>
          <a:xfrm>
            <a:off x="0" y="9206880"/>
            <a:ext cx="10008096" cy="1080120"/>
            <a:chOff x="0" y="9206880"/>
            <a:chExt cx="10008096" cy="1080120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382E643-96E3-D8DB-7ECD-58A497FE38A4}"/>
                </a:ext>
              </a:extLst>
            </p:cNvPr>
            <p:cNvSpPr/>
            <p:nvPr/>
          </p:nvSpPr>
          <p:spPr>
            <a:xfrm>
              <a:off x="8927976" y="9206880"/>
              <a:ext cx="1080120" cy="1080120"/>
            </a:xfrm>
            <a:prstGeom prst="rect">
              <a:avLst/>
            </a:prstGeom>
            <a:solidFill>
              <a:srgbClr val="47BCC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0275D860-180B-3EE2-0FA5-00B9C4B37117}"/>
                </a:ext>
              </a:extLst>
            </p:cNvPr>
            <p:cNvSpPr/>
            <p:nvPr/>
          </p:nvSpPr>
          <p:spPr>
            <a:xfrm>
              <a:off x="0" y="9206880"/>
              <a:ext cx="8927976" cy="1080120"/>
            </a:xfrm>
            <a:prstGeom prst="rect">
              <a:avLst/>
            </a:prstGeom>
            <a:solidFill>
              <a:srgbClr val="A9DAE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5" name="TextBox 9">
            <a:extLst>
              <a:ext uri="{FF2B5EF4-FFF2-40B4-BE49-F238E27FC236}">
                <a16:creationId xmlns="" xmlns:a16="http://schemas.microsoft.com/office/drawing/2014/main" id="{B37F921A-E0E9-8CE3-A9E4-4B8D1B04B505}"/>
              </a:ext>
            </a:extLst>
          </p:cNvPr>
          <p:cNvSpPr txBox="1"/>
          <p:nvPr/>
        </p:nvSpPr>
        <p:spPr>
          <a:xfrm>
            <a:off x="1439144" y="4435614"/>
            <a:ext cx="820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Prostor pro Vaše dotazy</a:t>
            </a:r>
            <a:endParaRPr lang="x-none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 descr="Obsah obrázku symbol&#10;&#10;Popis byl vytvořen automaticky">
            <a:extLst>
              <a:ext uri="{FF2B5EF4-FFF2-40B4-BE49-F238E27FC236}">
                <a16:creationId xmlns="" xmlns:a16="http://schemas.microsoft.com/office/drawing/2014/main" id="{FAF01A0A-D1FD-9B33-BB1D-684B891C2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t="1" r="22328" b="74"/>
          <a:stretch/>
        </p:blipFill>
        <p:spPr>
          <a:xfrm>
            <a:off x="10008096" y="0"/>
            <a:ext cx="827990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7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6551712" y="0"/>
            <a:ext cx="11736288" cy="10317017"/>
          </a:xfrm>
          <a:custGeom>
            <a:avLst/>
            <a:gdLst/>
            <a:ahLst/>
            <a:cxnLst/>
            <a:rect l="l" t="t" r="r" b="b"/>
            <a:pathLst>
              <a:path w="8606155" h="10286874">
                <a:moveTo>
                  <a:pt x="8606155" y="10251441"/>
                </a:moveTo>
                <a:cubicBezTo>
                  <a:pt x="8606155" y="10284588"/>
                  <a:pt x="8595487" y="10286874"/>
                  <a:pt x="8567674" y="10286874"/>
                </a:cubicBezTo>
                <a:cubicBezTo>
                  <a:pt x="5713094" y="10286239"/>
                  <a:pt x="2858643" y="10286239"/>
                  <a:pt x="4064" y="10286239"/>
                </a:cubicBezTo>
                <a:cubicBezTo>
                  <a:pt x="0" y="10272396"/>
                  <a:pt x="6350" y="10259823"/>
                  <a:pt x="9271" y="10246996"/>
                </a:cubicBezTo>
                <a:cubicBezTo>
                  <a:pt x="134747" y="9685402"/>
                  <a:pt x="260350" y="9123935"/>
                  <a:pt x="386207" y="8562467"/>
                </a:cubicBezTo>
                <a:cubicBezTo>
                  <a:pt x="565658" y="7761986"/>
                  <a:pt x="745490" y="6961633"/>
                  <a:pt x="924814" y="6161151"/>
                </a:cubicBezTo>
                <a:cubicBezTo>
                  <a:pt x="1146302" y="5172583"/>
                  <a:pt x="1367282" y="4184015"/>
                  <a:pt x="1588643" y="3195574"/>
                </a:cubicBezTo>
                <a:cubicBezTo>
                  <a:pt x="1813560" y="2191385"/>
                  <a:pt x="2038604" y="1187323"/>
                  <a:pt x="2264156" y="183261"/>
                </a:cubicBezTo>
                <a:cubicBezTo>
                  <a:pt x="2277872" y="122174"/>
                  <a:pt x="2286635" y="59690"/>
                  <a:pt x="2308860" y="635"/>
                </a:cubicBezTo>
                <a:cubicBezTo>
                  <a:pt x="4395216" y="635"/>
                  <a:pt x="6481572" y="635"/>
                  <a:pt x="8567928" y="0"/>
                </a:cubicBezTo>
                <a:cubicBezTo>
                  <a:pt x="8596249" y="0"/>
                  <a:pt x="8605901" y="3429"/>
                  <a:pt x="8605901" y="35814"/>
                </a:cubicBezTo>
                <a:cubicBezTo>
                  <a:pt x="8605139" y="3441066"/>
                  <a:pt x="8605139" y="6846317"/>
                  <a:pt x="8606155" y="10251441"/>
                </a:cubicBezTo>
                <a:close/>
              </a:path>
            </a:pathLst>
          </a:custGeom>
          <a:blipFill>
            <a:blip r:embed="rId2"/>
            <a:stretch>
              <a:fillRect l="29298" t="-346" r="-39944" b="346"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49F3043-BD6B-D81A-9E50-84FF40E4A500}"/>
              </a:ext>
            </a:extLst>
          </p:cNvPr>
          <p:cNvSpPr txBox="1"/>
          <p:nvPr/>
        </p:nvSpPr>
        <p:spPr>
          <a:xfrm>
            <a:off x="9845040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A4F818B-ABD9-BB34-8C9D-2CF062551074}"/>
              </a:ext>
            </a:extLst>
          </p:cNvPr>
          <p:cNvGrpSpPr/>
          <p:nvPr/>
        </p:nvGrpSpPr>
        <p:grpSpPr>
          <a:xfrm rot="5400000">
            <a:off x="-4618449" y="4618448"/>
            <a:ext cx="10317017" cy="1080121"/>
            <a:chOff x="-308921" y="9206880"/>
            <a:chExt cx="10317017" cy="1080121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93E0B958-0ECA-33AC-9021-18F9BF2112E3}"/>
                </a:ext>
              </a:extLst>
            </p:cNvPr>
            <p:cNvSpPr/>
            <p:nvPr/>
          </p:nvSpPr>
          <p:spPr>
            <a:xfrm>
              <a:off x="8927976" y="9206880"/>
              <a:ext cx="1080120" cy="1080120"/>
            </a:xfrm>
            <a:prstGeom prst="rect">
              <a:avLst/>
            </a:prstGeom>
            <a:solidFill>
              <a:srgbClr val="47BCC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29FB2CFF-FF0B-C3E9-BC01-F3C29C63AF86}"/>
                </a:ext>
              </a:extLst>
            </p:cNvPr>
            <p:cNvSpPr/>
            <p:nvPr/>
          </p:nvSpPr>
          <p:spPr>
            <a:xfrm>
              <a:off x="-308921" y="9206881"/>
              <a:ext cx="9236897" cy="1080120"/>
            </a:xfrm>
            <a:prstGeom prst="rect">
              <a:avLst/>
            </a:prstGeom>
            <a:solidFill>
              <a:srgbClr val="A9DAE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5003F2E3-85D8-4BB7-FBF4-CEF8984C85C1}"/>
              </a:ext>
            </a:extLst>
          </p:cNvPr>
          <p:cNvGrpSpPr/>
          <p:nvPr/>
        </p:nvGrpSpPr>
        <p:grpSpPr>
          <a:xfrm>
            <a:off x="2383734" y="7990467"/>
            <a:ext cx="6835934" cy="1761966"/>
            <a:chOff x="4122521" y="8043072"/>
            <a:chExt cx="6835934" cy="1761966"/>
          </a:xfrm>
        </p:grpSpPr>
        <p:sp>
          <p:nvSpPr>
            <p:cNvPr id="13" name="Freeform 13"/>
            <p:cNvSpPr/>
            <p:nvPr/>
          </p:nvSpPr>
          <p:spPr>
            <a:xfrm>
              <a:off x="8224779" y="9248689"/>
              <a:ext cx="562179" cy="506887"/>
            </a:xfrm>
            <a:custGeom>
              <a:avLst/>
              <a:gdLst/>
              <a:ahLst/>
              <a:cxnLst/>
              <a:rect l="l" t="t" r="r" b="b"/>
              <a:pathLst>
                <a:path w="457506" h="457506">
                  <a:moveTo>
                    <a:pt x="0" y="0"/>
                  </a:moveTo>
                  <a:lnTo>
                    <a:pt x="457506" y="0"/>
                  </a:lnTo>
                  <a:lnTo>
                    <a:pt x="457506" y="457506"/>
                  </a:lnTo>
                  <a:lnTo>
                    <a:pt x="0" y="457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934137" y="8043072"/>
              <a:ext cx="5022277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cs-CZ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Brumlovka</a:t>
              </a:r>
              <a:r>
                <a:rPr lang="x-none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budova Beta</a:t>
              </a:r>
            </a:p>
            <a:p>
              <a:r>
                <a:rPr lang="x-none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Vyskočilova 1481/4</a:t>
              </a:r>
            </a:p>
            <a:p>
              <a:r>
                <a:rPr lang="x-none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140 00 Praha 4 – Michle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60514" y="9189485"/>
              <a:ext cx="1997941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x-none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www.das.cz</a:t>
              </a:r>
            </a:p>
            <a:p>
              <a:r>
                <a:rPr lang="x-none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info@das.cz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6CAC124-371A-3E0B-5953-89E420B6517E}"/>
                </a:ext>
              </a:extLst>
            </p:cNvPr>
            <p:cNvSpPr txBox="1"/>
            <p:nvPr/>
          </p:nvSpPr>
          <p:spPr>
            <a:xfrm>
              <a:off x="4778359" y="9344801"/>
              <a:ext cx="19979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x-none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267 990 </a:t>
              </a:r>
              <a:r>
                <a: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777</a:t>
              </a:r>
              <a:endParaRPr lang="x-non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FAE9F87D-82D7-7504-F52C-475685C51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521" y="9249611"/>
              <a:ext cx="508000" cy="4953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6B4AEAFD-BF57-BAAB-D2BA-C806B7950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449" y="8238037"/>
              <a:ext cx="508000" cy="533400"/>
            </a:xfrm>
            <a:prstGeom prst="rect">
              <a:avLst/>
            </a:prstGeom>
          </p:spPr>
        </p:pic>
      </p:grpSp>
      <p:pic>
        <p:nvPicPr>
          <p:cNvPr id="2" name="Obrázek 1" descr="Obsah obrázku text, logo, Písmo, symbol&#10;&#10;Popis byl vytvořen automaticky">
            <a:extLst>
              <a:ext uri="{FF2B5EF4-FFF2-40B4-BE49-F238E27FC236}">
                <a16:creationId xmlns="" xmlns:a16="http://schemas.microsoft.com/office/drawing/2014/main" id="{19EECDB6-4414-0F21-4A77-1237312C66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12" y="788486"/>
            <a:ext cx="6081648" cy="2609634"/>
          </a:xfrm>
          <a:prstGeom prst="rect">
            <a:avLst/>
          </a:prstGeom>
        </p:spPr>
      </p:pic>
      <p:grpSp>
        <p:nvGrpSpPr>
          <p:cNvPr id="15" name="Group 12">
            <a:extLst>
              <a:ext uri="{FF2B5EF4-FFF2-40B4-BE49-F238E27FC236}">
                <a16:creationId xmlns="" xmlns:a16="http://schemas.microsoft.com/office/drawing/2014/main" id="{A4492568-753F-EC1E-F3A0-0F338345076A}"/>
              </a:ext>
            </a:extLst>
          </p:cNvPr>
          <p:cNvGrpSpPr/>
          <p:nvPr/>
        </p:nvGrpSpPr>
        <p:grpSpPr>
          <a:xfrm>
            <a:off x="1271078" y="5555364"/>
            <a:ext cx="3572075" cy="1877015"/>
            <a:chOff x="3741169" y="3711408"/>
            <a:chExt cx="3746647" cy="2557995"/>
          </a:xfrm>
        </p:grpSpPr>
        <p:sp>
          <p:nvSpPr>
            <p:cNvPr id="19" name="TextBox 5">
              <a:extLst>
                <a:ext uri="{FF2B5EF4-FFF2-40B4-BE49-F238E27FC236}">
                  <a16:creationId xmlns="" xmlns:a16="http://schemas.microsoft.com/office/drawing/2014/main" id="{6F76F5E9-7119-D8B6-22EB-4B23EA2B1F4A}"/>
                </a:ext>
              </a:extLst>
            </p:cNvPr>
            <p:cNvSpPr txBox="1"/>
            <p:nvPr/>
          </p:nvSpPr>
          <p:spPr>
            <a:xfrm>
              <a:off x="3741169" y="4308532"/>
              <a:ext cx="3744416" cy="1960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cs-CZ" sz="20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Zástupce obchodní ředitelky</a:t>
              </a:r>
            </a:p>
            <a:p>
              <a:pPr algn="ctr">
                <a:lnSpc>
                  <a:spcPts val="3500"/>
                </a:lnSpc>
              </a:pPr>
              <a:r>
                <a:rPr lang="cs-CZ" sz="20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E-mail: skorik@das.cz</a:t>
              </a:r>
            </a:p>
            <a:p>
              <a:pPr algn="ctr">
                <a:lnSpc>
                  <a:spcPts val="3500"/>
                </a:lnSpc>
              </a:pPr>
              <a:r>
                <a:rPr lang="cs-CZ" sz="20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Telefon: 725 740 849</a:t>
              </a:r>
              <a:endPara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8">
              <a:extLst>
                <a:ext uri="{FF2B5EF4-FFF2-40B4-BE49-F238E27FC236}">
                  <a16:creationId xmlns="" xmlns:a16="http://schemas.microsoft.com/office/drawing/2014/main" id="{950689A5-AC41-EC66-425E-C2B1BEB7EDAF}"/>
                </a:ext>
              </a:extLst>
            </p:cNvPr>
            <p:cNvSpPr txBox="1"/>
            <p:nvPr/>
          </p:nvSpPr>
          <p:spPr>
            <a:xfrm>
              <a:off x="3743400" y="3711408"/>
              <a:ext cx="3744416" cy="830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cs-CZ" sz="2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Martin </a:t>
              </a:r>
              <a:r>
                <a:rPr lang="cs-CZ" sz="22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Škorík</a:t>
              </a:r>
              <a:endPara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="" xmlns:a16="http://schemas.microsoft.com/office/drawing/2014/main" id="{68C6FFBB-4D6F-1418-E8C9-3D407E9534EA}"/>
              </a:ext>
            </a:extLst>
          </p:cNvPr>
          <p:cNvGrpSpPr/>
          <p:nvPr/>
        </p:nvGrpSpPr>
        <p:grpSpPr>
          <a:xfrm>
            <a:off x="5714618" y="5615586"/>
            <a:ext cx="4005446" cy="1844013"/>
            <a:chOff x="3741169" y="3711408"/>
            <a:chExt cx="4111015" cy="2717716"/>
          </a:xfrm>
        </p:grpSpPr>
        <p:sp>
          <p:nvSpPr>
            <p:cNvPr id="26" name="TextBox 5">
              <a:extLst>
                <a:ext uri="{FF2B5EF4-FFF2-40B4-BE49-F238E27FC236}">
                  <a16:creationId xmlns="" xmlns:a16="http://schemas.microsoft.com/office/drawing/2014/main" id="{EE7786D4-EA72-5C12-459F-558E3C485FDA}"/>
                </a:ext>
              </a:extLst>
            </p:cNvPr>
            <p:cNvSpPr txBox="1"/>
            <p:nvPr/>
          </p:nvSpPr>
          <p:spPr>
            <a:xfrm>
              <a:off x="3741169" y="4308532"/>
              <a:ext cx="4111015" cy="2120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cs-CZ" sz="20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Generální obchodní reprezentant</a:t>
              </a:r>
            </a:p>
            <a:p>
              <a:pPr algn="ctr">
                <a:lnSpc>
                  <a:spcPts val="3500"/>
                </a:lnSpc>
              </a:pPr>
              <a:r>
                <a:rPr lang="cs-CZ" sz="20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E-mail: marek.dobias@das.cz</a:t>
              </a:r>
            </a:p>
            <a:p>
              <a:pPr algn="ctr">
                <a:lnSpc>
                  <a:spcPts val="3500"/>
                </a:lnSpc>
              </a:pPr>
              <a:r>
                <a:rPr lang="cs-CZ" sz="20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Telefon: 777 110 220</a:t>
              </a:r>
              <a:endPara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8">
              <a:extLst>
                <a:ext uri="{FF2B5EF4-FFF2-40B4-BE49-F238E27FC236}">
                  <a16:creationId xmlns="" xmlns:a16="http://schemas.microsoft.com/office/drawing/2014/main" id="{38F3D8CE-9EC4-7331-8C9E-5529B55A4E5C}"/>
                </a:ext>
              </a:extLst>
            </p:cNvPr>
            <p:cNvSpPr txBox="1"/>
            <p:nvPr/>
          </p:nvSpPr>
          <p:spPr>
            <a:xfrm>
              <a:off x="3743400" y="3711408"/>
              <a:ext cx="3744416" cy="907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cs-CZ" sz="2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Marek Dobiáš</a:t>
              </a:r>
            </a:p>
          </p:txBody>
        </p:sp>
      </p:grpSp>
      <p:pic>
        <p:nvPicPr>
          <p:cNvPr id="28" name="Obrázek 27" descr="Obsah obrázku interiér, oblečení, osoba, oblek&#10;&#10;Popis byl vytvořen automaticky">
            <a:extLst>
              <a:ext uri="{FF2B5EF4-FFF2-40B4-BE49-F238E27FC236}">
                <a16:creationId xmlns="" xmlns:a16="http://schemas.microsoft.com/office/drawing/2014/main" id="{82E159A8-8A10-B7F0-3B97-13BA9FAEC9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2" t="22569" r="30591" b="34221"/>
          <a:stretch/>
        </p:blipFill>
        <p:spPr>
          <a:xfrm>
            <a:off x="2147032" y="3872702"/>
            <a:ext cx="1785081" cy="1742568"/>
          </a:xfrm>
          <a:prstGeom prst="ellipse">
            <a:avLst/>
          </a:prstGeom>
        </p:spPr>
      </p:pic>
      <p:pic>
        <p:nvPicPr>
          <p:cNvPr id="32" name="Obrázek 31" descr="Obsah obrázku venku, osoba, oblečení, auto&#10;&#10;Popis byl vytvořen automaticky">
            <a:extLst>
              <a:ext uri="{FF2B5EF4-FFF2-40B4-BE49-F238E27FC236}">
                <a16:creationId xmlns="" xmlns:a16="http://schemas.microsoft.com/office/drawing/2014/main" id="{D7DC25DE-4920-6E51-A706-7F8544EC98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7" t="5393" r="33943" b="52921"/>
          <a:stretch/>
        </p:blipFill>
        <p:spPr>
          <a:xfrm>
            <a:off x="6705380" y="3872702"/>
            <a:ext cx="1796381" cy="1796381"/>
          </a:xfrm>
          <a:prstGeom prst="ellipse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B1EFB1B-5CF3-E499-DD73-AD758D21A9C2}"/>
              </a:ext>
            </a:extLst>
          </p:cNvPr>
          <p:cNvGrpSpPr/>
          <p:nvPr/>
        </p:nvGrpSpPr>
        <p:grpSpPr>
          <a:xfrm rot="5400000">
            <a:off x="-4603439" y="4603440"/>
            <a:ext cx="10286999" cy="1080121"/>
            <a:chOff x="-278904" y="9206880"/>
            <a:chExt cx="10286999" cy="108012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382E643-96E3-D8DB-7ECD-58A497FE38A4}"/>
                </a:ext>
              </a:extLst>
            </p:cNvPr>
            <p:cNvSpPr/>
            <p:nvPr/>
          </p:nvSpPr>
          <p:spPr>
            <a:xfrm>
              <a:off x="8927976" y="9206880"/>
              <a:ext cx="1080119" cy="1080120"/>
            </a:xfrm>
            <a:prstGeom prst="rect">
              <a:avLst/>
            </a:prstGeom>
            <a:solidFill>
              <a:srgbClr val="47BCC5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x-none" sz="28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275D860-180B-3EE2-0FA5-00B9C4B37117}"/>
                </a:ext>
              </a:extLst>
            </p:cNvPr>
            <p:cNvSpPr/>
            <p:nvPr/>
          </p:nvSpPr>
          <p:spPr>
            <a:xfrm>
              <a:off x="-278904" y="9206881"/>
              <a:ext cx="9206881" cy="1080120"/>
            </a:xfrm>
            <a:prstGeom prst="rect">
              <a:avLst/>
            </a:prstGeom>
            <a:solidFill>
              <a:srgbClr val="A9DAE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x-none" sz="280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D168FC-0C68-D825-3C31-F1ACF0084209}"/>
              </a:ext>
            </a:extLst>
          </p:cNvPr>
          <p:cNvSpPr txBox="1"/>
          <p:nvPr/>
        </p:nvSpPr>
        <p:spPr>
          <a:xfrm>
            <a:off x="1943200" y="1687116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D.A.S. ve světě</a:t>
            </a:r>
            <a:endParaRPr lang="x-none" sz="4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47E9DA-6D06-1E2D-A4DB-D1C6C49564A1}"/>
              </a:ext>
            </a:extLst>
          </p:cNvPr>
          <p:cNvSpPr txBox="1"/>
          <p:nvPr/>
        </p:nvSpPr>
        <p:spPr>
          <a:xfrm>
            <a:off x="1943200" y="3559324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1917 </a:t>
            </a:r>
            <a:r>
              <a:rPr lang="cs-CZ" sz="2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Défense</a:t>
            </a:r>
            <a:r>
              <a:rPr lang="cs-CZ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Automobile et </a:t>
            </a:r>
            <a:r>
              <a:rPr lang="cs-CZ" sz="2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Sportive</a:t>
            </a:r>
            <a:r>
              <a:rPr lang="cs-CZ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první stavební kámen D.A.S. položil v </a:t>
            </a:r>
            <a:r>
              <a:rPr lang="cs-CZ" sz="2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lang="cs-CZ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Mans</a:t>
            </a:r>
            <a:endParaRPr lang="cs-CZ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cs-CZ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1928 založena </a:t>
            </a:r>
            <a:r>
              <a:rPr lang="cs-CZ" sz="28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německá</a:t>
            </a:r>
            <a:r>
              <a:rPr 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D.A.S</a:t>
            </a:r>
            <a:r>
              <a:rPr 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předtím založena </a:t>
            </a:r>
            <a:r>
              <a:rPr lang="cs-CZ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D.A.S. ve </a:t>
            </a:r>
            <a:r>
              <a:rPr lang="cs-CZ" sz="28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Švýcarsku</a:t>
            </a:r>
            <a:endParaRPr lang="cs-CZ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cs-CZ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AutoNum type="arabicPlain" startAt="1955"/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Vídeň</a:t>
            </a:r>
            <a:endParaRPr lang="cs-CZ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AutoNum type="arabicPlain" startAt="1955"/>
              <a:defRPr/>
            </a:pPr>
            <a:endParaRPr lang="cs-CZ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1995 </a:t>
            </a:r>
            <a:r>
              <a:rPr lang="cs-CZ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Praha – založení české pobočky</a:t>
            </a:r>
            <a:endParaRPr lang="x-none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 descr="Obsah obrázku kolo, vozidlo, pneumatika, Pozemní vozidlo&#10;&#10;Popis byl vytvořen automaticky">
            <a:extLst>
              <a:ext uri="{FF2B5EF4-FFF2-40B4-BE49-F238E27FC236}">
                <a16:creationId xmlns:a16="http://schemas.microsoft.com/office/drawing/2014/main" xmlns="" id="{4030D65F-2A39-64D1-4766-48527EA188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768" y="-14788"/>
            <a:ext cx="7302222" cy="1030178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21D93972-E4F6-2094-F2EE-5BB0A1398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84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82E643-96E3-D8DB-7ECD-58A497FE38A4}"/>
              </a:ext>
            </a:extLst>
          </p:cNvPr>
          <p:cNvSpPr/>
          <p:nvPr/>
        </p:nvSpPr>
        <p:spPr>
          <a:xfrm rot="5400000">
            <a:off x="0" y="1080117"/>
            <a:ext cx="1080119" cy="1080120"/>
          </a:xfrm>
          <a:prstGeom prst="rect">
            <a:avLst/>
          </a:prstGeom>
          <a:solidFill>
            <a:srgbClr val="47BCC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7D168FC-0C68-D825-3C31-F1ACF0084209}"/>
              </a:ext>
            </a:extLst>
          </p:cNvPr>
          <p:cNvSpPr txBox="1"/>
          <p:nvPr/>
        </p:nvSpPr>
        <p:spPr>
          <a:xfrm>
            <a:off x="1332664" y="1204678"/>
            <a:ext cx="1083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PILÍŘE PRÁVNÍ </a:t>
            </a:r>
            <a:r>
              <a:rPr lang="cs-CZ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OCHRANY</a:t>
            </a:r>
            <a:endParaRPr lang="x-none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="" xmlns:a16="http://schemas.microsoft.com/office/drawing/2014/main" id="{F3334BC9-FFF3-F18A-C9AF-15C71E0AB8C7}"/>
              </a:ext>
            </a:extLst>
          </p:cNvPr>
          <p:cNvSpPr/>
          <p:nvPr/>
        </p:nvSpPr>
        <p:spPr>
          <a:xfrm>
            <a:off x="13017114" y="3973669"/>
            <a:ext cx="4461142" cy="4392488"/>
          </a:xfrm>
          <a:prstGeom prst="roundRect">
            <a:avLst>
              <a:gd name="adj" fmla="val 6123"/>
            </a:avLst>
          </a:prstGeom>
          <a:solidFill>
            <a:srgbClr val="E3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ounded Rectangle 3">
            <a:extLst>
              <a:ext uri="{FF2B5EF4-FFF2-40B4-BE49-F238E27FC236}">
                <a16:creationId xmlns="" xmlns:a16="http://schemas.microsoft.com/office/drawing/2014/main" id="{10DC54AE-8764-759E-658E-6D6D859AED96}"/>
              </a:ext>
            </a:extLst>
          </p:cNvPr>
          <p:cNvSpPr/>
          <p:nvPr/>
        </p:nvSpPr>
        <p:spPr>
          <a:xfrm>
            <a:off x="6913429" y="2695228"/>
            <a:ext cx="4461142" cy="4392488"/>
          </a:xfrm>
          <a:prstGeom prst="roundRect">
            <a:avLst>
              <a:gd name="adj" fmla="val 6123"/>
            </a:avLst>
          </a:prstGeom>
          <a:solidFill>
            <a:srgbClr val="E3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3">
            <a:extLst>
              <a:ext uri="{FF2B5EF4-FFF2-40B4-BE49-F238E27FC236}">
                <a16:creationId xmlns="" xmlns:a16="http://schemas.microsoft.com/office/drawing/2014/main" id="{676CF82C-95FA-C5AB-9D87-DDC606B5E09B}"/>
              </a:ext>
            </a:extLst>
          </p:cNvPr>
          <p:cNvSpPr/>
          <p:nvPr/>
        </p:nvSpPr>
        <p:spPr>
          <a:xfrm>
            <a:off x="809744" y="3973669"/>
            <a:ext cx="4461142" cy="4392488"/>
          </a:xfrm>
          <a:prstGeom prst="roundRect">
            <a:avLst>
              <a:gd name="adj" fmla="val 6123"/>
            </a:avLst>
          </a:prstGeom>
          <a:solidFill>
            <a:srgbClr val="E3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8" name="Picture 56">
            <a:extLst>
              <a:ext uri="{FF2B5EF4-FFF2-40B4-BE49-F238E27FC236}">
                <a16:creationId xmlns="" xmlns:a16="http://schemas.microsoft.com/office/drawing/2014/main" id="{92B2887E-6276-ADAB-A83E-BF7652F3C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583" y="4368163"/>
            <a:ext cx="874821" cy="852950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="" xmlns:a16="http://schemas.microsoft.com/office/drawing/2014/main" id="{5A9818BC-BAB7-461D-FB2F-E906D9C36C91}"/>
              </a:ext>
            </a:extLst>
          </p:cNvPr>
          <p:cNvSpPr txBox="1"/>
          <p:nvPr/>
        </p:nvSpPr>
        <p:spPr>
          <a:xfrm>
            <a:off x="1200150" y="6308524"/>
            <a:ext cx="3786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Náklady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právního sporu a na složení kauce za účelem vyloučení vyšetřovací </a:t>
            </a: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vazby.</a:t>
            </a:r>
            <a:endParaRPr lang="cs-CZ" altLang="cs-CZ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Například: advokáti, soudní poplatky, znalecké posudky a </a:t>
            </a: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další.</a:t>
            </a:r>
            <a:endParaRPr lang="cs-CZ" altLang="cs-CZ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="" xmlns:a16="http://schemas.microsoft.com/office/drawing/2014/main" id="{66F88204-066B-522E-84DE-521867F4268D}"/>
              </a:ext>
            </a:extLst>
          </p:cNvPr>
          <p:cNvSpPr txBox="1"/>
          <p:nvPr/>
        </p:nvSpPr>
        <p:spPr>
          <a:xfrm>
            <a:off x="13746343" y="6770188"/>
            <a:ext cx="3114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let zkušeností. Po celé Evropě disponujeme nezávislými specialisty.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="" xmlns:a16="http://schemas.microsoft.com/office/drawing/2014/main" id="{F9758452-08B1-00A3-52A7-ADB087D836CF}"/>
              </a:ext>
            </a:extLst>
          </p:cNvPr>
          <p:cNvSpPr txBox="1"/>
          <p:nvPr/>
        </p:nvSpPr>
        <p:spPr>
          <a:xfrm>
            <a:off x="7600950" y="5482968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NON-STOP právní poradenství a ochrana v ČR i v celé EU a dalších </a:t>
            </a: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státech.</a:t>
            </a:r>
            <a:endParaRPr lang="x-none" sz="2000" dirty="0">
              <a:latin typeface="FS Me Pro" panose="02000506040000020004" pitchFamily="2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="" xmlns:a16="http://schemas.microsoft.com/office/drawing/2014/main" id="{8602807A-FDA6-F25E-07E4-D7F19CB8339B}"/>
              </a:ext>
            </a:extLst>
          </p:cNvPr>
          <p:cNvSpPr txBox="1"/>
          <p:nvPr/>
        </p:nvSpPr>
        <p:spPr>
          <a:xfrm>
            <a:off x="1332664" y="5517867"/>
            <a:ext cx="338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1.000.000 </a:t>
            </a:r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Kč</a:t>
            </a:r>
            <a:endParaRPr lang="x-none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="" xmlns:a16="http://schemas.microsoft.com/office/drawing/2014/main" id="{295943FD-4145-F785-A86A-307D96151DB6}"/>
              </a:ext>
            </a:extLst>
          </p:cNvPr>
          <p:cNvSpPr txBox="1"/>
          <p:nvPr/>
        </p:nvSpPr>
        <p:spPr>
          <a:xfrm>
            <a:off x="7600950" y="422687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NON-STOP linka</a:t>
            </a:r>
            <a:endParaRPr lang="x-none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="" xmlns:a16="http://schemas.microsoft.com/office/drawing/2014/main" id="{5E4402A2-BCFA-5755-4974-68F2BB35911F}"/>
              </a:ext>
            </a:extLst>
          </p:cNvPr>
          <p:cNvSpPr txBox="1"/>
          <p:nvPr/>
        </p:nvSpPr>
        <p:spPr>
          <a:xfrm>
            <a:off x="13805262" y="5540090"/>
            <a:ext cx="2996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Specializace a tradice</a:t>
            </a:r>
          </a:p>
        </p:txBody>
      </p:sp>
      <p:pic>
        <p:nvPicPr>
          <p:cNvPr id="25" name="Obrázek 24" descr="Obsah obrázku Grafika, Písmo, symbol, černá&#10;&#10;Popis byl vytvořen automaticky">
            <a:extLst>
              <a:ext uri="{FF2B5EF4-FFF2-40B4-BE49-F238E27FC236}">
                <a16:creationId xmlns="" xmlns:a16="http://schemas.microsoft.com/office/drawing/2014/main" id="{FDA59079-D255-A4A8-25FE-AC39C5E96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80" y="3047548"/>
            <a:ext cx="906270" cy="906270"/>
          </a:xfrm>
          <a:prstGeom prst="rect">
            <a:avLst/>
          </a:prstGeom>
        </p:spPr>
      </p:pic>
      <p:pic>
        <p:nvPicPr>
          <p:cNvPr id="26" name="Grafický objekt 25" descr="Nakloněné váhy obrys">
            <a:extLst>
              <a:ext uri="{FF2B5EF4-FFF2-40B4-BE49-F238E27FC236}">
                <a16:creationId xmlns="" xmlns:a16="http://schemas.microsoft.com/office/drawing/2014/main" id="{74BE0240-2B38-4D0A-F479-61D6C7747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20795" y="4223981"/>
            <a:ext cx="997131" cy="997131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79299DE1-997A-485B-90C4-942D82D1D2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90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82E643-96E3-D8DB-7ECD-58A497FE38A4}"/>
              </a:ext>
            </a:extLst>
          </p:cNvPr>
          <p:cNvSpPr/>
          <p:nvPr/>
        </p:nvSpPr>
        <p:spPr>
          <a:xfrm rot="5400000">
            <a:off x="0" y="1080117"/>
            <a:ext cx="1080119" cy="1080120"/>
          </a:xfrm>
          <a:prstGeom prst="rect">
            <a:avLst/>
          </a:prstGeom>
          <a:solidFill>
            <a:srgbClr val="47BCC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7D168FC-0C68-D825-3C31-F1ACF0084209}"/>
              </a:ext>
            </a:extLst>
          </p:cNvPr>
          <p:cNvSpPr txBox="1"/>
          <p:nvPr/>
        </p:nvSpPr>
        <p:spPr>
          <a:xfrm>
            <a:off x="1332664" y="1266234"/>
            <a:ext cx="1169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Statisti</a:t>
            </a:r>
            <a:r>
              <a:rPr lang="cs-CZ" sz="4800" b="1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</a:t>
            </a:r>
            <a:r>
              <a:rPr lang="cs-CZ" sz="48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počet pojistných událostí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9CB776E-C982-59AC-EE52-4B67CAF8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  <p:graphicFrame>
        <p:nvGraphicFramePr>
          <p:cNvPr id="4" name="Graf 3">
            <a:extLst>
              <a:ext uri="{FF2B5EF4-FFF2-40B4-BE49-F238E27FC236}">
                <a16:creationId xmlns="" xmlns:a16="http://schemas.microsoft.com/office/drawing/2014/main" id="{E1523A5B-43BD-DC62-A2FE-94EB962559F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63388" y="2551212"/>
          <a:ext cx="14405347" cy="691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18898827"/>
              </p:ext>
            </p:extLst>
          </p:nvPr>
        </p:nvGraphicFramePr>
        <p:xfrm>
          <a:off x="1372202" y="2247404"/>
          <a:ext cx="14972598" cy="743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95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82E643-96E3-D8DB-7ECD-58A497FE38A4}"/>
              </a:ext>
            </a:extLst>
          </p:cNvPr>
          <p:cNvSpPr/>
          <p:nvPr/>
        </p:nvSpPr>
        <p:spPr>
          <a:xfrm rot="5400000">
            <a:off x="0" y="1080117"/>
            <a:ext cx="1080119" cy="1080120"/>
          </a:xfrm>
          <a:prstGeom prst="rect">
            <a:avLst/>
          </a:prstGeom>
          <a:solidFill>
            <a:srgbClr val="47BCC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9CB776E-C982-59AC-EE52-4B67CAF8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  <p:sp>
        <p:nvSpPr>
          <p:cNvPr id="2" name="TextBox 9">
            <a:extLst>
              <a:ext uri="{FF2B5EF4-FFF2-40B4-BE49-F238E27FC236}">
                <a16:creationId xmlns="" xmlns:a16="http://schemas.microsoft.com/office/drawing/2014/main" id="{2FF41B46-325E-7179-61AC-331E20AE919C}"/>
              </a:ext>
            </a:extLst>
          </p:cNvPr>
          <p:cNvSpPr txBox="1"/>
          <p:nvPr/>
        </p:nvSpPr>
        <p:spPr>
          <a:xfrm>
            <a:off x="1332664" y="1266234"/>
            <a:ext cx="1450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Statisti</a:t>
            </a:r>
            <a:r>
              <a:rPr lang="cs-CZ" sz="4800" b="1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</a:t>
            </a:r>
            <a:r>
              <a:rPr lang="cs-CZ" sz="48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počet telefonických právních porad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="" xmlns:a16="http://schemas.microsoft.com/office/drawing/2014/main" id="{D39D93FF-19E7-E18B-9BA3-13027DC8606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32664" y="2846685"/>
          <a:ext cx="14691815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f 10"/>
          <p:cNvGraphicFramePr/>
          <p:nvPr>
            <p:extLst>
              <p:ext uri="{D42A27DB-BD31-4B8C-83A1-F6EECF244321}">
                <p14:modId xmlns:p14="http://schemas.microsoft.com/office/powerpoint/2010/main" val="628112187"/>
              </p:ext>
            </p:extLst>
          </p:nvPr>
        </p:nvGraphicFramePr>
        <p:xfrm>
          <a:off x="1332664" y="2459902"/>
          <a:ext cx="15084144" cy="711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112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256C0BD-DB33-6977-2738-13772B7C2D92}"/>
              </a:ext>
            </a:extLst>
          </p:cNvPr>
          <p:cNvSpPr/>
          <p:nvPr/>
        </p:nvSpPr>
        <p:spPr>
          <a:xfrm>
            <a:off x="0" y="0"/>
            <a:ext cx="18288000" cy="1718057"/>
          </a:xfrm>
          <a:prstGeom prst="rect">
            <a:avLst/>
          </a:prstGeom>
          <a:solidFill>
            <a:srgbClr val="47B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7D168FC-0C68-D825-3C31-F1ACF0084209}"/>
              </a:ext>
            </a:extLst>
          </p:cNvPr>
          <p:cNvSpPr txBox="1"/>
          <p:nvPr/>
        </p:nvSpPr>
        <p:spPr>
          <a:xfrm>
            <a:off x="1367839" y="505084"/>
            <a:ext cx="820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Pojistné smlouvy OS DOSIA</a:t>
            </a:r>
            <a:endParaRPr lang="x-none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8AF1FEC-75DD-4CEE-02B3-47D7A14D4DC8}"/>
              </a:ext>
            </a:extLst>
          </p:cNvPr>
          <p:cNvSpPr txBox="1"/>
          <p:nvPr/>
        </p:nvSpPr>
        <p:spPr>
          <a:xfrm>
            <a:off x="1511503" y="2481809"/>
            <a:ext cx="79210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celkem: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847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pojistných událostí</a:t>
            </a: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celkem: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464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telefonických porad</a:t>
            </a: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2024: 62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pojistných událostí</a:t>
            </a: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2024: 56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telefonických porad</a:t>
            </a: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2025: 54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pojistných událostí (k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05.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11.)</a:t>
            </a: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Clr>
                <a:srgbClr val="47BCC5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2025: 52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telefonických porad (k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05.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9299DE1-997A-485B-90C4-942D82D1D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  <p:pic>
        <p:nvPicPr>
          <p:cNvPr id="7" name="Obrázek 6" descr="Obsah obrázku kolo, pneumatika, Vidlicový zdvižný vozík, vozidlo&#10;&#10;Popis byl vytvořen automaticky">
            <a:extLst>
              <a:ext uri="{FF2B5EF4-FFF2-40B4-BE49-F238E27FC236}">
                <a16:creationId xmlns:a16="http://schemas.microsoft.com/office/drawing/2014/main" xmlns="" id="{F1D5C8E8-A042-264C-8FC9-E41EF3161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922" y="2419963"/>
            <a:ext cx="7429094" cy="49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D8A08B2-7132-38DB-6F18-47B636FB7B35}"/>
              </a:ext>
            </a:extLst>
          </p:cNvPr>
          <p:cNvSpPr/>
          <p:nvPr/>
        </p:nvSpPr>
        <p:spPr>
          <a:xfrm>
            <a:off x="0" y="0"/>
            <a:ext cx="18288001" cy="2967565"/>
          </a:xfrm>
          <a:prstGeom prst="rect">
            <a:avLst/>
          </a:prstGeom>
          <a:solidFill>
            <a:srgbClr val="E2F6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82E643-96E3-D8DB-7ECD-58A497FE38A4}"/>
              </a:ext>
            </a:extLst>
          </p:cNvPr>
          <p:cNvSpPr/>
          <p:nvPr/>
        </p:nvSpPr>
        <p:spPr>
          <a:xfrm rot="5400000">
            <a:off x="0" y="1080117"/>
            <a:ext cx="1080119" cy="1080120"/>
          </a:xfrm>
          <a:prstGeom prst="rect">
            <a:avLst/>
          </a:prstGeom>
          <a:solidFill>
            <a:srgbClr val="47BCC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1B9777-3114-DAC8-A771-3910A1E39D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7D168FC-0C68-D825-3C31-F1ACF0084209}"/>
              </a:ext>
            </a:extLst>
          </p:cNvPr>
          <p:cNvSpPr txBox="1"/>
          <p:nvPr/>
        </p:nvSpPr>
        <p:spPr>
          <a:xfrm>
            <a:off x="1332664" y="1266234"/>
            <a:ext cx="820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Produkty pro </a:t>
            </a:r>
            <a:r>
              <a:rPr lang="cs-CZ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DOSIA</a:t>
            </a:r>
            <a:endParaRPr lang="x-none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878FA891-651A-762C-6629-B7E7D1111D10}"/>
              </a:ext>
            </a:extLst>
          </p:cNvPr>
          <p:cNvGrpSpPr/>
          <p:nvPr/>
        </p:nvGrpSpPr>
        <p:grpSpPr>
          <a:xfrm>
            <a:off x="1079105" y="4279405"/>
            <a:ext cx="7056783" cy="1904937"/>
            <a:chOff x="540059" y="5974867"/>
            <a:chExt cx="7056783" cy="1904937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15C0A97F-FBFB-A471-AFCB-9DC292673A95}"/>
                </a:ext>
              </a:extLst>
            </p:cNvPr>
            <p:cNvGrpSpPr/>
            <p:nvPr/>
          </p:nvGrpSpPr>
          <p:grpSpPr>
            <a:xfrm>
              <a:off x="540059" y="5974867"/>
              <a:ext cx="7056783" cy="1904937"/>
              <a:chOff x="1332664" y="740358"/>
              <a:chExt cx="6996811" cy="2464869"/>
            </a:xfrm>
          </p:grpSpPr>
          <p:sp>
            <p:nvSpPr>
              <p:cNvPr id="41" name="Round Same-side Corner of Rectangle 40">
                <a:extLst>
                  <a:ext uri="{FF2B5EF4-FFF2-40B4-BE49-F238E27FC236}">
                    <a16:creationId xmlns="" xmlns:a16="http://schemas.microsoft.com/office/drawing/2014/main" id="{B8BA980D-442C-CB84-457A-A3D5FCCBAC50}"/>
                  </a:ext>
                </a:extLst>
              </p:cNvPr>
              <p:cNvSpPr/>
              <p:nvPr/>
            </p:nvSpPr>
            <p:spPr>
              <a:xfrm rot="16200000">
                <a:off x="334817" y="1740860"/>
                <a:ext cx="2462214" cy="4665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F94A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2" name="Round Same-side Corner of Rectangle 41">
                <a:extLst>
                  <a:ext uri="{FF2B5EF4-FFF2-40B4-BE49-F238E27FC236}">
                    <a16:creationId xmlns="" xmlns:a16="http://schemas.microsoft.com/office/drawing/2014/main" id="{280E7889-516A-0A3F-1D6A-CC6FD7567AEC}"/>
                  </a:ext>
                </a:extLst>
              </p:cNvPr>
              <p:cNvSpPr/>
              <p:nvPr/>
            </p:nvSpPr>
            <p:spPr>
              <a:xfrm rot="5400000">
                <a:off x="3833224" y="-1293680"/>
                <a:ext cx="2462214" cy="6530289"/>
              </a:xfrm>
              <a:prstGeom prst="round2SameRect">
                <a:avLst>
                  <a:gd name="adj1" fmla="val 18479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61BB9BC7-4C04-C1D9-6D80-8FE24EDF72DC}"/>
                </a:ext>
              </a:extLst>
            </p:cNvPr>
            <p:cNvSpPr txBox="1"/>
            <p:nvPr/>
          </p:nvSpPr>
          <p:spPr>
            <a:xfrm>
              <a:off x="1494339" y="6615877"/>
              <a:ext cx="5618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s-CZ" sz="4000" b="1" dirty="0">
                  <a:latin typeface="FS Me Pro" panose="02000506040000020004" pitchFamily="2" charset="0"/>
                </a:rPr>
                <a:t>Zaměstnanec</a:t>
              </a:r>
              <a:endParaRPr lang="x-none" sz="4000" b="1" dirty="0">
                <a:latin typeface="FS Me Pro" panose="02000506040000020004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9658BE3-FAA9-3A36-4CD0-F7E2CA5F35F6}"/>
              </a:ext>
            </a:extLst>
          </p:cNvPr>
          <p:cNvGrpSpPr/>
          <p:nvPr/>
        </p:nvGrpSpPr>
        <p:grpSpPr>
          <a:xfrm>
            <a:off x="9071993" y="4279404"/>
            <a:ext cx="7056783" cy="1904937"/>
            <a:chOff x="540059" y="5974867"/>
            <a:chExt cx="7056783" cy="1904937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07C52510-EA15-4E02-8959-190B9C73A8F2}"/>
                </a:ext>
              </a:extLst>
            </p:cNvPr>
            <p:cNvGrpSpPr/>
            <p:nvPr/>
          </p:nvGrpSpPr>
          <p:grpSpPr>
            <a:xfrm>
              <a:off x="540059" y="5974867"/>
              <a:ext cx="7056783" cy="1904937"/>
              <a:chOff x="1332664" y="740358"/>
              <a:chExt cx="6996811" cy="2464869"/>
            </a:xfrm>
          </p:grpSpPr>
          <p:sp>
            <p:nvSpPr>
              <p:cNvPr id="17" name="Round Same-side Corner of Rectangle 16">
                <a:extLst>
                  <a:ext uri="{FF2B5EF4-FFF2-40B4-BE49-F238E27FC236}">
                    <a16:creationId xmlns="" xmlns:a16="http://schemas.microsoft.com/office/drawing/2014/main" id="{1B27D63F-9A0F-7AE4-A38F-BB879DF122C4}"/>
                  </a:ext>
                </a:extLst>
              </p:cNvPr>
              <p:cNvSpPr/>
              <p:nvPr/>
            </p:nvSpPr>
            <p:spPr>
              <a:xfrm rot="16200000">
                <a:off x="334817" y="1740860"/>
                <a:ext cx="2462214" cy="4665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F94A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8" name="Round Same-side Corner of Rectangle 17">
                <a:extLst>
                  <a:ext uri="{FF2B5EF4-FFF2-40B4-BE49-F238E27FC236}">
                    <a16:creationId xmlns="" xmlns:a16="http://schemas.microsoft.com/office/drawing/2014/main" id="{1891B899-EFAC-EAD6-F4F3-CFAB10E6F499}"/>
                  </a:ext>
                </a:extLst>
              </p:cNvPr>
              <p:cNvSpPr/>
              <p:nvPr/>
            </p:nvSpPr>
            <p:spPr>
              <a:xfrm rot="5400000">
                <a:off x="3833224" y="-1293680"/>
                <a:ext cx="2462214" cy="6530289"/>
              </a:xfrm>
              <a:prstGeom prst="round2SameRect">
                <a:avLst>
                  <a:gd name="adj1" fmla="val 18479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730DE14B-0BB7-C3C0-EEAD-5C78D3CE62DF}"/>
                </a:ext>
              </a:extLst>
            </p:cNvPr>
            <p:cNvSpPr txBox="1"/>
            <p:nvPr/>
          </p:nvSpPr>
          <p:spPr>
            <a:xfrm>
              <a:off x="1480151" y="6615878"/>
              <a:ext cx="5618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s-CZ" sz="4000" b="1" dirty="0">
                  <a:latin typeface="FS Me Pro" panose="02000506040000020004" pitchFamily="2" charset="0"/>
                </a:rPr>
                <a:t>Řidič</a:t>
              </a:r>
              <a:endParaRPr lang="x-none" sz="4000" b="1" dirty="0">
                <a:latin typeface="FS Me Pro" panose="02000506040000020004" pitchFamily="2" charset="0"/>
              </a:endParaRPr>
            </a:p>
          </p:txBody>
        </p:sp>
      </p:grpSp>
      <p:pic>
        <p:nvPicPr>
          <p:cNvPr id="16" name="Obrázek 15" descr="Obsah obrázku Grafika, klipart, symbol, design&#10;&#10;Popis byl vytvořen automaticky">
            <a:extLst>
              <a:ext uri="{FF2B5EF4-FFF2-40B4-BE49-F238E27FC236}">
                <a16:creationId xmlns="" xmlns:a16="http://schemas.microsoft.com/office/drawing/2014/main" id="{99F80350-060B-E69B-0A5B-38003691E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139" y="4535379"/>
            <a:ext cx="1452477" cy="1383425"/>
          </a:xfrm>
          <a:prstGeom prst="rect">
            <a:avLst/>
          </a:prstGeom>
        </p:spPr>
      </p:pic>
      <p:pic>
        <p:nvPicPr>
          <p:cNvPr id="11" name="Obrázek 10" descr="Obsah obrázku černá, tma&#10;&#10;Popis byl vytvořen automaticky">
            <a:extLst>
              <a:ext uri="{FF2B5EF4-FFF2-40B4-BE49-F238E27FC236}">
                <a16:creationId xmlns="" xmlns:a16="http://schemas.microsoft.com/office/drawing/2014/main" id="{C3E44C27-1C84-7DAE-CF7C-263B7E7DB5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54" y="4466327"/>
            <a:ext cx="1452477" cy="145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9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349F4D3-2CF8-7E78-49FA-F9EE7B162338}"/>
              </a:ext>
            </a:extLst>
          </p:cNvPr>
          <p:cNvSpPr/>
          <p:nvPr/>
        </p:nvSpPr>
        <p:spPr>
          <a:xfrm>
            <a:off x="0" y="0"/>
            <a:ext cx="18288000" cy="1717675"/>
          </a:xfrm>
          <a:prstGeom prst="rect">
            <a:avLst/>
          </a:prstGeom>
          <a:solidFill>
            <a:srgbClr val="47BC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3" name="TextBox 9">
            <a:extLst>
              <a:ext uri="{FF2B5EF4-FFF2-40B4-BE49-F238E27FC236}">
                <a16:creationId xmlns:a16="http://schemas.microsoft.com/office/drawing/2014/main" xmlns="" id="{F59A94A2-F908-FEA5-C31E-A8C47483C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04825"/>
            <a:ext cx="144003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Právní ochrana </a:t>
            </a:r>
            <a:r>
              <a:rPr lang="cs-CZ" altLang="cs-CZ" sz="48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řidiče</a:t>
            </a:r>
            <a:endParaRPr lang="cs-CZ" altLang="cs-CZ" sz="4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4" name="TextBox 39">
            <a:extLst>
              <a:ext uri="{FF2B5EF4-FFF2-40B4-BE49-F238E27FC236}">
                <a16:creationId xmlns:a16="http://schemas.microsoft.com/office/drawing/2014/main" xmlns="" id="{9A2B7F49-6108-3E38-65F9-0D1C7A1FC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096" y="3364795"/>
            <a:ext cx="9145016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Nároky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náhradu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škody/újmy</a:t>
            </a:r>
            <a:b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(újma na zdraví při dopravní nehodě)</a:t>
            </a:r>
            <a:endParaRPr lang="cs-CZ" altLang="cs-CZ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buFont typeface="Arial" panose="020B0604020202020204" pitchFamily="34" charset="0"/>
              <a:buAutoNum type="arabicPeriod"/>
              <a:defRPr/>
            </a:pP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Trestné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činy,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přestupky a jiná správní řízení</a:t>
            </a:r>
            <a:b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(obvinění ze zavinění dopravní nehody nebo ublížení na zdraví)</a:t>
            </a: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defRPr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Komplexní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pomoc v ČR i zahraničí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defRPr/>
            </a:pPr>
            <a:endParaRPr lang="cs-CZ" altLang="cs-CZ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buFont typeface="+mj-lt"/>
              <a:buAutoNum type="arabicPeriod" startAt="3"/>
              <a:defRPr/>
            </a:pP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Odebrání řidičského průkazu</a:t>
            </a:r>
            <a:endParaRPr lang="cs-CZ" altLang="cs-CZ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buFont typeface="Arial" panose="020B0604020202020204" pitchFamily="34" charset="0"/>
              <a:buAutoNum type="arabicPeriod" startAt="3"/>
              <a:defRPr/>
            </a:pP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Nároky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spory ze soukromého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pojištění</a:t>
            </a: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94A7"/>
              </a:buClr>
              <a:buSzPct val="100000"/>
              <a:defRPr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Územní rozsah ČR.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5" name="TextBox 9">
            <a:extLst>
              <a:ext uri="{FF2B5EF4-FFF2-40B4-BE49-F238E27FC236}">
                <a16:creationId xmlns:a16="http://schemas.microsoft.com/office/drawing/2014/main" xmlns="" id="{7E3CBE2E-7726-9320-436C-148B8B9EB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098" y="2125412"/>
            <a:ext cx="9617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co se právní ochrana vztahuje:</a:t>
            </a:r>
            <a:endParaRPr lang="cs-CZ" altLang="cs-CZ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126" y="3277945"/>
            <a:ext cx="7548874" cy="525201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9299DE1-997A-485B-90C4-942D82D1D2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  <p:pic>
        <p:nvPicPr>
          <p:cNvPr id="10" name="Obrázek 9" descr="Obsah obrázku Grafika, klipart, symbol, design&#10;&#10;Popis byl vytvořen automaticky">
            <a:extLst>
              <a:ext uri="{FF2B5EF4-FFF2-40B4-BE49-F238E27FC236}">
                <a16:creationId xmlns="" xmlns:a16="http://schemas.microsoft.com/office/drawing/2014/main" id="{99F80350-060B-E69B-0A5B-38003691EC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964" y="317032"/>
            <a:ext cx="1266807" cy="12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5DB8488A-EEF9-8D29-A28C-9E8CF90EBD17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1463547" y="6419265"/>
            <a:ext cx="15172898" cy="281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82E643-96E3-D8DB-7ECD-58A497FE38A4}"/>
              </a:ext>
            </a:extLst>
          </p:cNvPr>
          <p:cNvSpPr/>
          <p:nvPr/>
        </p:nvSpPr>
        <p:spPr>
          <a:xfrm rot="5400000">
            <a:off x="0" y="1080117"/>
            <a:ext cx="1080119" cy="1080120"/>
          </a:xfrm>
          <a:prstGeom prst="rect">
            <a:avLst/>
          </a:prstGeom>
          <a:solidFill>
            <a:srgbClr val="47BCC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7D168FC-0C68-D825-3C31-F1ACF0084209}"/>
              </a:ext>
            </a:extLst>
          </p:cNvPr>
          <p:cNvSpPr txBox="1"/>
          <p:nvPr/>
        </p:nvSpPr>
        <p:spPr>
          <a:xfrm>
            <a:off x="1223012" y="1204678"/>
            <a:ext cx="820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při dopravní nehodě </a:t>
            </a:r>
            <a:endParaRPr lang="x-none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="" xmlns:a16="http://schemas.microsoft.com/office/drawing/2014/main" id="{61DB6821-DECA-308D-2675-392D04FDB9E1}"/>
              </a:ext>
            </a:extLst>
          </p:cNvPr>
          <p:cNvSpPr/>
          <p:nvPr/>
        </p:nvSpPr>
        <p:spPr>
          <a:xfrm>
            <a:off x="1151112" y="6067394"/>
            <a:ext cx="703745" cy="703745"/>
          </a:xfrm>
          <a:prstGeom prst="ellipse">
            <a:avLst/>
          </a:prstGeom>
          <a:solidFill>
            <a:srgbClr val="E3F6F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24" name="Freeform 7">
            <a:extLst>
              <a:ext uri="{FF2B5EF4-FFF2-40B4-BE49-F238E27FC236}">
                <a16:creationId xmlns="" xmlns:a16="http://schemas.microsoft.com/office/drawing/2014/main" id="{95D1A343-0567-1832-3700-0FA62CFC98E7}"/>
              </a:ext>
            </a:extLst>
          </p:cNvPr>
          <p:cNvSpPr/>
          <p:nvPr/>
        </p:nvSpPr>
        <p:spPr>
          <a:xfrm>
            <a:off x="8959739" y="6067394"/>
            <a:ext cx="703745" cy="703745"/>
          </a:xfrm>
          <a:prstGeom prst="ellipse">
            <a:avLst/>
          </a:prstGeom>
          <a:solidFill>
            <a:srgbClr val="E2F6F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26" name="Freeform 9">
            <a:extLst>
              <a:ext uri="{FF2B5EF4-FFF2-40B4-BE49-F238E27FC236}">
                <a16:creationId xmlns="" xmlns:a16="http://schemas.microsoft.com/office/drawing/2014/main" id="{74C5C18F-DC7F-7347-4199-6898E9CAF185}"/>
              </a:ext>
            </a:extLst>
          </p:cNvPr>
          <p:cNvSpPr/>
          <p:nvPr/>
        </p:nvSpPr>
        <p:spPr>
          <a:xfrm>
            <a:off x="4878398" y="5885576"/>
            <a:ext cx="1157027" cy="1123583"/>
          </a:xfrm>
          <a:prstGeom prst="ellipse">
            <a:avLst/>
          </a:prstGeom>
          <a:solidFill>
            <a:srgbClr val="0F94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34" name="TextBox 16">
            <a:extLst>
              <a:ext uri="{FF2B5EF4-FFF2-40B4-BE49-F238E27FC236}">
                <a16:creationId xmlns="" xmlns:a16="http://schemas.microsoft.com/office/drawing/2014/main" id="{55CDABF5-56D1-7C27-2429-17C527FED60F}"/>
              </a:ext>
            </a:extLst>
          </p:cNvPr>
          <p:cNvSpPr txBox="1"/>
          <p:nvPr/>
        </p:nvSpPr>
        <p:spPr>
          <a:xfrm>
            <a:off x="395683" y="4509474"/>
            <a:ext cx="2214601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Řidič zavolá z místa nehody.</a:t>
            </a:r>
          </a:p>
        </p:txBody>
      </p:sp>
      <p:sp>
        <p:nvSpPr>
          <p:cNvPr id="59" name="TextBox 16">
            <a:extLst>
              <a:ext uri="{FF2B5EF4-FFF2-40B4-BE49-F238E27FC236}">
                <a16:creationId xmlns="" xmlns:a16="http://schemas.microsoft.com/office/drawing/2014/main" id="{C7F0AD82-05C6-7BC0-9CAC-B13D6A9C7739}"/>
              </a:ext>
            </a:extLst>
          </p:cNvPr>
          <p:cNvSpPr txBox="1"/>
          <p:nvPr/>
        </p:nvSpPr>
        <p:spPr>
          <a:xfrm>
            <a:off x="4232641" y="3082280"/>
            <a:ext cx="26595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Poskytneme asistenci s doporučením postupu, vč. případného tlumočení s policií </a:t>
            </a:r>
          </a:p>
        </p:txBody>
      </p:sp>
      <p:sp>
        <p:nvSpPr>
          <p:cNvPr id="61" name="TextBox 16">
            <a:extLst>
              <a:ext uri="{FF2B5EF4-FFF2-40B4-BE49-F238E27FC236}">
                <a16:creationId xmlns="" xmlns:a16="http://schemas.microsoft.com/office/drawing/2014/main" id="{69708BEF-893C-E4B1-7EFF-1F33761A92E9}"/>
              </a:ext>
            </a:extLst>
          </p:cNvPr>
          <p:cNvSpPr txBox="1"/>
          <p:nvPr/>
        </p:nvSpPr>
        <p:spPr>
          <a:xfrm>
            <a:off x="8204310" y="4379405"/>
            <a:ext cx="2214601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Řidič na místě zajistí důkazy pro další řízení.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="" xmlns:a16="http://schemas.microsoft.com/office/drawing/2014/main" id="{22AC29F0-663F-E0DB-05C5-56A83E08D41C}"/>
              </a:ext>
            </a:extLst>
          </p:cNvPr>
          <p:cNvSpPr txBox="1"/>
          <p:nvPr/>
        </p:nvSpPr>
        <p:spPr>
          <a:xfrm>
            <a:off x="11905130" y="3513167"/>
            <a:ext cx="264734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případě zaviněné dopravní nehody pověříme obhajobou advokáta.</a:t>
            </a:r>
          </a:p>
        </p:txBody>
      </p:sp>
      <p:sp>
        <p:nvSpPr>
          <p:cNvPr id="65" name="Freeform 9">
            <a:extLst>
              <a:ext uri="{FF2B5EF4-FFF2-40B4-BE49-F238E27FC236}">
                <a16:creationId xmlns="" xmlns:a16="http://schemas.microsoft.com/office/drawing/2014/main" id="{EA6670C7-1BE7-C23F-9E92-2CB6961126DE}"/>
              </a:ext>
            </a:extLst>
          </p:cNvPr>
          <p:cNvSpPr/>
          <p:nvPr/>
        </p:nvSpPr>
        <p:spPr>
          <a:xfrm>
            <a:off x="12570056" y="5857474"/>
            <a:ext cx="1157027" cy="1123583"/>
          </a:xfrm>
          <a:prstGeom prst="ellipse">
            <a:avLst/>
          </a:prstGeom>
          <a:solidFill>
            <a:srgbClr val="0F94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cs-CZ"/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99993B59-FC87-6198-0CC7-F83C4728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7" b="14915"/>
          <a:stretch/>
        </p:blipFill>
        <p:spPr>
          <a:xfrm>
            <a:off x="16558354" y="8671892"/>
            <a:ext cx="1368152" cy="1368152"/>
          </a:xfrm>
          <a:prstGeom prst="rect">
            <a:avLst/>
          </a:prstGeom>
          <a:effectLst/>
        </p:spPr>
      </p:pic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67D6A77A-04E4-A312-3267-7935DACE7438}"/>
              </a:ext>
            </a:extLst>
          </p:cNvPr>
          <p:cNvSpPr/>
          <p:nvPr/>
        </p:nvSpPr>
        <p:spPr>
          <a:xfrm>
            <a:off x="16636445" y="6095494"/>
            <a:ext cx="703745" cy="703745"/>
          </a:xfrm>
          <a:prstGeom prst="ellipse">
            <a:avLst/>
          </a:prstGeom>
          <a:solidFill>
            <a:srgbClr val="E2F6F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5" name="TextBox 16">
            <a:extLst>
              <a:ext uri="{FF2B5EF4-FFF2-40B4-BE49-F238E27FC236}">
                <a16:creationId xmlns="" xmlns:a16="http://schemas.microsoft.com/office/drawing/2014/main" id="{A87F7659-1135-1A41-372D-42DDD81B05B7}"/>
              </a:ext>
            </a:extLst>
          </p:cNvPr>
          <p:cNvSpPr txBox="1"/>
          <p:nvPr/>
        </p:nvSpPr>
        <p:spPr>
          <a:xfrm>
            <a:off x="15451053" y="3266947"/>
            <a:ext cx="2214601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řešení komunikujeme s advokáty i dalšími experty (např. </a:t>
            </a:r>
            <a:r>
              <a:rPr lang="cs-CZ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znalecké posudky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815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D.A.S. 2023_šablona" id="{2E6FDABB-31EE-4846-9316-04995029FF71}" vid="{C5E4F553-582A-9141-967B-4CCA21B7F64A}"/>
    </a:ext>
  </a:extLst>
</a:theme>
</file>

<file path=ppt/theme/theme2.xml><?xml version="1.0" encoding="utf-8"?>
<a:theme xmlns:a="http://schemas.openxmlformats.org/drawingml/2006/main" name="4_Moti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D.A.S. 2023_šablona" id="{2E6FDABB-31EE-4846-9316-04995029FF71}" vid="{C5E4F553-582A-9141-967B-4CCA21B7F64A}"/>
    </a:ext>
  </a:extLst>
</a:theme>
</file>

<file path=ppt/theme/theme3.xml><?xml version="1.0" encoding="utf-8"?>
<a:theme xmlns:a="http://schemas.openxmlformats.org/drawingml/2006/main" name="5_Moti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D.A.S. 2023_šablona" id="{2E6FDABB-31EE-4846-9316-04995029FF71}" vid="{C5E4F553-582A-9141-967B-4CCA21B7F64A}"/>
    </a:ext>
  </a:extLst>
</a:theme>
</file>

<file path=ppt/theme/theme4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D.A.S. 2023_šablona" id="{2E6FDABB-31EE-4846-9316-04995029FF71}" vid="{C5E4F553-582A-9141-967B-4CCA21B7F64A}"/>
    </a:ext>
  </a:extLst>
</a:theme>
</file>

<file path=ppt/theme/theme5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Moti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D.A.S. 2023_šablona" id="{2E6FDABB-31EE-4846-9316-04995029FF71}" vid="{C5E4F553-582A-9141-967B-4CCA21B7F64A}"/>
    </a:ext>
  </a:extLst>
</a:theme>
</file>

<file path=ppt/theme/theme7.xml><?xml version="1.0" encoding="utf-8"?>
<a:theme xmlns:a="http://schemas.openxmlformats.org/drawingml/2006/main" name="3_Moti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D.A.S. 2023_šablona" id="{2E6FDABB-31EE-4846-9316-04995029FF71}" vid="{C5E4F553-582A-9141-967B-4CCA21B7F64A}"/>
    </a:ext>
  </a:extLst>
</a:theme>
</file>

<file path=ppt/theme/theme8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813B7CAF50E44987E083D44EEDBD36" ma:contentTypeVersion="5" ma:contentTypeDescription="Create a new document." ma:contentTypeScope="" ma:versionID="6b951472cf946e92cb6a9027ff640ba1">
  <xsd:schema xmlns:xsd="http://www.w3.org/2001/XMLSchema" xmlns:xs="http://www.w3.org/2001/XMLSchema" xmlns:p="http://schemas.microsoft.com/office/2006/metadata/properties" xmlns:ns2="195b769b-b2a5-438e-b577-19367098f6c0" xmlns:ns3="bc5b1577-3b55-47c4-9716-c27b13c57a8e" targetNamespace="http://schemas.microsoft.com/office/2006/metadata/properties" ma:root="true" ma:fieldsID="c952b1a8a3b779d740f9d40035ef3a2c" ns2:_="" ns3:_="">
    <xsd:import namespace="195b769b-b2a5-438e-b577-19367098f6c0"/>
    <xsd:import namespace="bc5b1577-3b55-47c4-9716-c27b13c57a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b769b-b2a5-438e-b577-19367098f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b1577-3b55-47c4-9716-c27b13c57a8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c5b1577-3b55-47c4-9716-c27b13c57a8e">
      <UserInfo>
        <DisplayName>D.A.S. - Dobiáš Marek</DisplayName>
        <AccountId>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1756DEA-604C-470F-8826-494EF884C7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81F765-EBBE-45F0-B1BD-202294A62C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5b769b-b2a5-438e-b577-19367098f6c0"/>
    <ds:schemaRef ds:uri="bc5b1577-3b55-47c4-9716-c27b13c57a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807060-BC4E-4E7B-8F2E-71D4ECC32F9D}">
  <ds:schemaRefs>
    <ds:schemaRef ds:uri="http://schemas.microsoft.com/office/2006/documentManagement/types"/>
    <ds:schemaRef ds:uri="http://schemas.microsoft.com/office/infopath/2007/PartnerControls"/>
    <ds:schemaRef ds:uri="195b769b-b2a5-438e-b577-19367098f6c0"/>
    <ds:schemaRef ds:uri="http://purl.org/dc/elements/1.1/"/>
    <ds:schemaRef ds:uri="http://schemas.microsoft.com/office/2006/metadata/properties"/>
    <ds:schemaRef ds:uri="http://purl.org/dc/terms/"/>
    <ds:schemaRef ds:uri="bc5b1577-3b55-47c4-9716-c27b13c57a8e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3122</TotalTime>
  <Words>862</Words>
  <Application>Microsoft Office PowerPoint</Application>
  <PresentationFormat>Vlastní</PresentationFormat>
  <Paragraphs>155</Paragraphs>
  <Slides>19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19</vt:i4>
      </vt:variant>
    </vt:vector>
  </HeadingPairs>
  <TitlesOfParts>
    <vt:vector size="32" baseType="lpstr">
      <vt:lpstr>Times New Roman</vt:lpstr>
      <vt:lpstr>FS Me Pro</vt:lpstr>
      <vt:lpstr>Calibri Light</vt:lpstr>
      <vt:lpstr>Arial</vt:lpstr>
      <vt:lpstr>Wingdings</vt:lpstr>
      <vt:lpstr>Calibri</vt:lpstr>
      <vt:lpstr>Motiv Office</vt:lpstr>
      <vt:lpstr>4_Motiv Office</vt:lpstr>
      <vt:lpstr>5_Motiv Office</vt:lpstr>
      <vt:lpstr>1_Motiv Office</vt:lpstr>
      <vt:lpstr>2_Motiv Office</vt:lpstr>
      <vt:lpstr>6_Motiv Office</vt:lpstr>
      <vt:lpstr>3_Motiv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Schuster Pavel</dc:creator>
  <cp:keywords/>
  <dc:description/>
  <cp:lastModifiedBy>Škorík Martin, Mgr.</cp:lastModifiedBy>
  <cp:revision>48</cp:revision>
  <dcterms:created xsi:type="dcterms:W3CDTF">2023-11-06T08:41:31Z</dcterms:created>
  <dcterms:modified xsi:type="dcterms:W3CDTF">2025-11-13T16:16:48Z</dcterms:modified>
  <cp:category/>
  <dc:identifier>DAFnHIDmgmc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0x010100D2813B7CAF50E44987E083D44EEDBD36</vt:lpwstr>
  </property>
  <property fmtid="{D5CDD505-2E9C-101B-9397-08002B2CF9AE}" pid="3" name="MSIP_Label_a93ffed9-af2b-442b-b57e-05b701f55576_Enabled">
    <vt:lpwstr>true</vt:lpwstr>
  </property>
  <property fmtid="{D5CDD505-2E9C-101B-9397-08002B2CF9AE}" pid="4" name="MSIP_Label_a93ffed9-af2b-442b-b57e-05b701f55576_SetDate">
    <vt:lpwstr>2023-11-27T09:28:24Z</vt:lpwstr>
  </property>
  <property fmtid="{D5CDD505-2E9C-101B-9397-08002B2CF9AE}" pid="5" name="MSIP_Label_a93ffed9-af2b-442b-b57e-05b701f55576_Method">
    <vt:lpwstr>Privileged</vt:lpwstr>
  </property>
  <property fmtid="{D5CDD505-2E9C-101B-9397-08002B2CF9AE}" pid="6" name="MSIP_Label_a93ffed9-af2b-442b-b57e-05b701f55576_Name">
    <vt:lpwstr>a93ffed9-af2b-442b-b57e-05b701f55576</vt:lpwstr>
  </property>
  <property fmtid="{D5CDD505-2E9C-101B-9397-08002B2CF9AE}" pid="7" name="MSIP_Label_a93ffed9-af2b-442b-b57e-05b701f55576_SiteId">
    <vt:lpwstr>c10a0b5c-e32e-4d7c-8037-b85261b88625</vt:lpwstr>
  </property>
  <property fmtid="{D5CDD505-2E9C-101B-9397-08002B2CF9AE}" pid="8" name="MSIP_Label_a93ffed9-af2b-442b-b57e-05b701f55576_ActionId">
    <vt:lpwstr>7da73ee6-454b-4d22-8514-80eb54fbcff3</vt:lpwstr>
  </property>
  <property fmtid="{D5CDD505-2E9C-101B-9397-08002B2CF9AE}" pid="9" name="MSIP_Label_a93ffed9-af2b-442b-b57e-05b701f55576_ContentBits">
    <vt:lpwstr>0</vt:lpwstr>
  </property>
</Properties>
</file>